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8"/>
  </p:notesMasterIdLst>
  <p:handoutMasterIdLst>
    <p:handoutMasterId r:id="rId39"/>
  </p:handoutMasterIdLst>
  <p:sldIdLst>
    <p:sldId id="256" r:id="rId2"/>
    <p:sldId id="282" r:id="rId3"/>
    <p:sldId id="258" r:id="rId4"/>
    <p:sldId id="259" r:id="rId5"/>
    <p:sldId id="283" r:id="rId6"/>
    <p:sldId id="292" r:id="rId7"/>
    <p:sldId id="260" r:id="rId8"/>
    <p:sldId id="284" r:id="rId9"/>
    <p:sldId id="261" r:id="rId10"/>
    <p:sldId id="293" r:id="rId11"/>
    <p:sldId id="262" r:id="rId12"/>
    <p:sldId id="263" r:id="rId13"/>
    <p:sldId id="264" r:id="rId14"/>
    <p:sldId id="266" r:id="rId15"/>
    <p:sldId id="291" r:id="rId16"/>
    <p:sldId id="265" r:id="rId17"/>
    <p:sldId id="267" r:id="rId18"/>
    <p:sldId id="268" r:id="rId19"/>
    <p:sldId id="285" r:id="rId20"/>
    <p:sldId id="271" r:id="rId21"/>
    <p:sldId id="286" r:id="rId22"/>
    <p:sldId id="272" r:id="rId23"/>
    <p:sldId id="287" r:id="rId24"/>
    <p:sldId id="277" r:id="rId25"/>
    <p:sldId id="288" r:id="rId26"/>
    <p:sldId id="295" r:id="rId27"/>
    <p:sldId id="294" r:id="rId28"/>
    <p:sldId id="273" r:id="rId29"/>
    <p:sldId id="274" r:id="rId30"/>
    <p:sldId id="275" r:id="rId31"/>
    <p:sldId id="276" r:id="rId32"/>
    <p:sldId id="278" r:id="rId33"/>
    <p:sldId id="279" r:id="rId34"/>
    <p:sldId id="280" r:id="rId35"/>
    <p:sldId id="290" r:id="rId36"/>
    <p:sldId id="28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6" autoAdjust="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FBF5E-F04B-4407-91B5-B3B58577CCA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01E6866-6D78-4E0A-8022-5A9555263754}">
      <dgm:prSet phldrT="[Text]" custT="1"/>
      <dgm:spPr>
        <a:solidFill>
          <a:schemeClr val="accent2">
            <a:lumMod val="50000"/>
          </a:schemeClr>
        </a:solidFill>
      </dgm:spPr>
      <dgm:t>
        <a:bodyPr/>
        <a:lstStyle/>
        <a:p>
          <a:r>
            <a:rPr lang="en-US" sz="1000" dirty="0" smtClean="0">
              <a:solidFill>
                <a:srgbClr val="FFFF00"/>
              </a:solidFill>
            </a:rPr>
            <a:t>Processed cassava into fortified </a:t>
          </a:r>
          <a:r>
            <a:rPr lang="en-US" sz="1000" dirty="0" err="1" smtClean="0">
              <a:solidFill>
                <a:srgbClr val="FFFF00"/>
              </a:solidFill>
            </a:rPr>
            <a:t>gari</a:t>
          </a:r>
          <a:endParaRPr lang="en-US" sz="1000" dirty="0">
            <a:solidFill>
              <a:srgbClr val="FFFF00"/>
            </a:solidFill>
          </a:endParaRPr>
        </a:p>
      </dgm:t>
    </dgm:pt>
    <dgm:pt modelId="{7B644625-CA93-4817-8EED-899E987CA7B9}" type="parTrans" cxnId="{CE668467-E627-4DFA-8AD9-4ACA79E3586A}">
      <dgm:prSet/>
      <dgm:spPr/>
      <dgm:t>
        <a:bodyPr/>
        <a:lstStyle/>
        <a:p>
          <a:endParaRPr lang="en-US"/>
        </a:p>
      </dgm:t>
    </dgm:pt>
    <dgm:pt modelId="{7D198E16-50EE-48C1-A5C0-B437054F9C2A}" type="sibTrans" cxnId="{CE668467-E627-4DFA-8AD9-4ACA79E3586A}">
      <dgm:prSet/>
      <dgm:spPr/>
      <dgm:t>
        <a:bodyPr/>
        <a:lstStyle/>
        <a:p>
          <a:endParaRPr lang="en-US"/>
        </a:p>
      </dgm:t>
    </dgm:pt>
    <dgm:pt modelId="{D307E044-FE7E-4BA3-A63C-3E8EA5092F74}">
      <dgm:prSet phldrT="[Text]" custT="1"/>
      <dgm:spPr>
        <a:solidFill>
          <a:srgbClr val="FFFF00"/>
        </a:solidFill>
      </dgm:spPr>
      <dgm:t>
        <a:bodyPr/>
        <a:lstStyle/>
        <a:p>
          <a:r>
            <a:rPr lang="en-US" sz="1050" dirty="0" smtClean="0">
              <a:solidFill>
                <a:schemeClr val="tx1"/>
              </a:solidFill>
            </a:rPr>
            <a:t>Processed mango into juice &amp; chips</a:t>
          </a:r>
          <a:endParaRPr lang="en-US" sz="1050" dirty="0">
            <a:solidFill>
              <a:schemeClr val="tx1"/>
            </a:solidFill>
          </a:endParaRPr>
        </a:p>
      </dgm:t>
    </dgm:pt>
    <dgm:pt modelId="{F1715F10-7ABD-4374-A082-83EE34341E4F}" type="parTrans" cxnId="{0C731293-E325-45FB-B77B-AB7589314305}">
      <dgm:prSet/>
      <dgm:spPr/>
      <dgm:t>
        <a:bodyPr/>
        <a:lstStyle/>
        <a:p>
          <a:endParaRPr lang="en-US"/>
        </a:p>
      </dgm:t>
    </dgm:pt>
    <dgm:pt modelId="{D882EECB-AF23-4C07-A9BB-A137C2D1DA7D}" type="sibTrans" cxnId="{0C731293-E325-45FB-B77B-AB7589314305}">
      <dgm:prSet/>
      <dgm:spPr/>
      <dgm:t>
        <a:bodyPr/>
        <a:lstStyle/>
        <a:p>
          <a:endParaRPr lang="en-US"/>
        </a:p>
      </dgm:t>
    </dgm:pt>
    <dgm:pt modelId="{0207C6AC-48C3-43CB-BF9D-73881185C8B6}">
      <dgm:prSet phldrT="[Text]" custT="1"/>
      <dgm:spPr>
        <a:solidFill>
          <a:schemeClr val="accent6"/>
        </a:solidFill>
      </dgm:spPr>
      <dgm:t>
        <a:bodyPr/>
        <a:lstStyle/>
        <a:p>
          <a:r>
            <a:rPr lang="en-US" sz="1050" dirty="0" smtClean="0">
              <a:solidFill>
                <a:schemeClr val="tx1"/>
              </a:solidFill>
            </a:rPr>
            <a:t>Tourism(entertainment, events </a:t>
          </a:r>
          <a:r>
            <a:rPr lang="en-US" sz="1050" dirty="0" err="1" smtClean="0">
              <a:solidFill>
                <a:schemeClr val="tx1"/>
              </a:solidFill>
            </a:rPr>
            <a:t>etc</a:t>
          </a:r>
          <a:endParaRPr lang="en-US" sz="1050" dirty="0">
            <a:solidFill>
              <a:schemeClr val="tx1"/>
            </a:solidFill>
          </a:endParaRPr>
        </a:p>
      </dgm:t>
    </dgm:pt>
    <dgm:pt modelId="{56643C7E-8611-4086-9FC9-B8B72DE6A1C9}" type="parTrans" cxnId="{2394D6FF-28B5-476C-A348-290F71EFC8FC}">
      <dgm:prSet/>
      <dgm:spPr/>
      <dgm:t>
        <a:bodyPr/>
        <a:lstStyle/>
        <a:p>
          <a:endParaRPr lang="en-US"/>
        </a:p>
      </dgm:t>
    </dgm:pt>
    <dgm:pt modelId="{6052A6E0-0D2A-4F71-BC3E-293C7BF10E98}" type="sibTrans" cxnId="{2394D6FF-28B5-476C-A348-290F71EFC8FC}">
      <dgm:prSet/>
      <dgm:spPr/>
      <dgm:t>
        <a:bodyPr/>
        <a:lstStyle/>
        <a:p>
          <a:endParaRPr lang="en-US"/>
        </a:p>
      </dgm:t>
    </dgm:pt>
    <dgm:pt modelId="{9FE5D786-1F27-4DC5-9C69-69D3FD83B342}">
      <dgm:prSet phldrT="[Text]" custT="1"/>
      <dgm:spPr/>
      <dgm:t>
        <a:bodyPr/>
        <a:lstStyle/>
        <a:p>
          <a:r>
            <a:rPr lang="en-US" sz="3000" dirty="0" smtClean="0"/>
            <a:t>Municipal economy</a:t>
          </a:r>
          <a:endParaRPr lang="en-US" sz="3000" dirty="0"/>
        </a:p>
      </dgm:t>
    </dgm:pt>
    <dgm:pt modelId="{9106CF9C-3C2E-490F-A16C-8521B5B9E596}" type="parTrans" cxnId="{8708636A-F2DD-4ECB-90E2-B149D55C5283}">
      <dgm:prSet/>
      <dgm:spPr/>
      <dgm:t>
        <a:bodyPr/>
        <a:lstStyle/>
        <a:p>
          <a:endParaRPr lang="en-US"/>
        </a:p>
      </dgm:t>
    </dgm:pt>
    <dgm:pt modelId="{CD90D6AC-ED25-485E-A23C-7EDB42F9B2C5}" type="sibTrans" cxnId="{8708636A-F2DD-4ECB-90E2-B149D55C5283}">
      <dgm:prSet/>
      <dgm:spPr/>
      <dgm:t>
        <a:bodyPr/>
        <a:lstStyle/>
        <a:p>
          <a:endParaRPr lang="en-US"/>
        </a:p>
      </dgm:t>
    </dgm:pt>
    <dgm:pt modelId="{BFC21C30-ACA7-4F1C-8012-1607AFCC7101}" type="pres">
      <dgm:prSet presAssocID="{55CFBF5E-F04B-4407-91B5-B3B58577CCAC}" presName="Name0" presStyleCnt="0">
        <dgm:presLayoutVars>
          <dgm:chMax val="4"/>
          <dgm:resizeHandles val="exact"/>
        </dgm:presLayoutVars>
      </dgm:prSet>
      <dgm:spPr/>
      <dgm:t>
        <a:bodyPr/>
        <a:lstStyle/>
        <a:p>
          <a:endParaRPr lang="en-US"/>
        </a:p>
      </dgm:t>
    </dgm:pt>
    <dgm:pt modelId="{205C21C1-2624-4525-9B5B-FAF5AAE22AD8}" type="pres">
      <dgm:prSet presAssocID="{55CFBF5E-F04B-4407-91B5-B3B58577CCAC}" presName="ellipse" presStyleLbl="trBgShp" presStyleIdx="0" presStyleCnt="1"/>
      <dgm:spPr>
        <a:noFill/>
      </dgm:spPr>
    </dgm:pt>
    <dgm:pt modelId="{7F4EC754-9B8D-4D5F-94A2-D6BBC809E7C9}" type="pres">
      <dgm:prSet presAssocID="{55CFBF5E-F04B-4407-91B5-B3B58577CCAC}" presName="arrow1" presStyleLbl="fgShp" presStyleIdx="0" presStyleCnt="1" custLinFactNeighborY="31251"/>
      <dgm:spPr/>
    </dgm:pt>
    <dgm:pt modelId="{3DF2D529-E691-42E9-851F-967133A88691}" type="pres">
      <dgm:prSet presAssocID="{55CFBF5E-F04B-4407-91B5-B3B58577CCAC}" presName="rectangle" presStyleLbl="revTx" presStyleIdx="0" presStyleCnt="1">
        <dgm:presLayoutVars>
          <dgm:bulletEnabled val="1"/>
        </dgm:presLayoutVars>
      </dgm:prSet>
      <dgm:spPr/>
      <dgm:t>
        <a:bodyPr/>
        <a:lstStyle/>
        <a:p>
          <a:endParaRPr lang="en-US"/>
        </a:p>
      </dgm:t>
    </dgm:pt>
    <dgm:pt modelId="{658CB124-6315-4FD0-B024-5EEB7A0A81AD}" type="pres">
      <dgm:prSet presAssocID="{D307E044-FE7E-4BA3-A63C-3E8EA5092F74}" presName="item1" presStyleLbl="node1" presStyleIdx="0" presStyleCnt="3" custLinFactNeighborX="-32338" custLinFactNeighborY="-23956">
        <dgm:presLayoutVars>
          <dgm:bulletEnabled val="1"/>
        </dgm:presLayoutVars>
      </dgm:prSet>
      <dgm:spPr/>
      <dgm:t>
        <a:bodyPr/>
        <a:lstStyle/>
        <a:p>
          <a:endParaRPr lang="en-US"/>
        </a:p>
      </dgm:t>
    </dgm:pt>
    <dgm:pt modelId="{D1B172E3-7674-4E36-B31A-258A2E32BD31}" type="pres">
      <dgm:prSet presAssocID="{0207C6AC-48C3-43CB-BF9D-73881185C8B6}" presName="item2" presStyleLbl="node1" presStyleIdx="1" presStyleCnt="3" custLinFactNeighborX="-8488" custLinFactNeighborY="-6941">
        <dgm:presLayoutVars>
          <dgm:bulletEnabled val="1"/>
        </dgm:presLayoutVars>
      </dgm:prSet>
      <dgm:spPr/>
      <dgm:t>
        <a:bodyPr/>
        <a:lstStyle/>
        <a:p>
          <a:endParaRPr lang="en-US"/>
        </a:p>
      </dgm:t>
    </dgm:pt>
    <dgm:pt modelId="{6FD9D303-33E8-4CAB-9D77-F95C9F3E25EB}" type="pres">
      <dgm:prSet presAssocID="{9FE5D786-1F27-4DC5-9C69-69D3FD83B342}" presName="item3" presStyleLbl="node1" presStyleIdx="2" presStyleCnt="3" custScaleX="95829" custLinFactNeighborX="-529" custLinFactNeighborY="18957">
        <dgm:presLayoutVars>
          <dgm:bulletEnabled val="1"/>
        </dgm:presLayoutVars>
      </dgm:prSet>
      <dgm:spPr/>
      <dgm:t>
        <a:bodyPr/>
        <a:lstStyle/>
        <a:p>
          <a:endParaRPr lang="en-US"/>
        </a:p>
      </dgm:t>
    </dgm:pt>
    <dgm:pt modelId="{57BB35D2-A6AA-4269-9818-1C1CFFDCECDB}" type="pres">
      <dgm:prSet presAssocID="{55CFBF5E-F04B-4407-91B5-B3B58577CCAC}" presName="funnel" presStyleLbl="trAlignAcc1" presStyleIdx="0" presStyleCnt="1" custScaleX="114054" custLinFactNeighborX="0" custLinFactNeighborY="12898"/>
      <dgm:spPr>
        <a:solidFill>
          <a:schemeClr val="bg1">
            <a:lumMod val="65000"/>
            <a:alpha val="40000"/>
          </a:schemeClr>
        </a:solidFill>
      </dgm:spPr>
      <dgm:t>
        <a:bodyPr/>
        <a:lstStyle/>
        <a:p>
          <a:endParaRPr lang="en-US"/>
        </a:p>
      </dgm:t>
    </dgm:pt>
  </dgm:ptLst>
  <dgm:cxnLst>
    <dgm:cxn modelId="{0C731293-E325-45FB-B77B-AB7589314305}" srcId="{55CFBF5E-F04B-4407-91B5-B3B58577CCAC}" destId="{D307E044-FE7E-4BA3-A63C-3E8EA5092F74}" srcOrd="1" destOrd="0" parTransId="{F1715F10-7ABD-4374-A082-83EE34341E4F}" sibTransId="{D882EECB-AF23-4C07-A9BB-A137C2D1DA7D}"/>
    <dgm:cxn modelId="{2394D6FF-28B5-476C-A348-290F71EFC8FC}" srcId="{55CFBF5E-F04B-4407-91B5-B3B58577CCAC}" destId="{0207C6AC-48C3-43CB-BF9D-73881185C8B6}" srcOrd="2" destOrd="0" parTransId="{56643C7E-8611-4086-9FC9-B8B72DE6A1C9}" sibTransId="{6052A6E0-0D2A-4F71-BC3E-293C7BF10E98}"/>
    <dgm:cxn modelId="{01AA0071-D923-4066-9D2A-3F4231C9F240}" type="presOf" srcId="{801E6866-6D78-4E0A-8022-5A9555263754}" destId="{6FD9D303-33E8-4CAB-9D77-F95C9F3E25EB}" srcOrd="0" destOrd="0" presId="urn:microsoft.com/office/officeart/2005/8/layout/funnel1"/>
    <dgm:cxn modelId="{CE668467-E627-4DFA-8AD9-4ACA79E3586A}" srcId="{55CFBF5E-F04B-4407-91B5-B3B58577CCAC}" destId="{801E6866-6D78-4E0A-8022-5A9555263754}" srcOrd="0" destOrd="0" parTransId="{7B644625-CA93-4817-8EED-899E987CA7B9}" sibTransId="{7D198E16-50EE-48C1-A5C0-B437054F9C2A}"/>
    <dgm:cxn modelId="{8708636A-F2DD-4ECB-90E2-B149D55C5283}" srcId="{55CFBF5E-F04B-4407-91B5-B3B58577CCAC}" destId="{9FE5D786-1F27-4DC5-9C69-69D3FD83B342}" srcOrd="3" destOrd="0" parTransId="{9106CF9C-3C2E-490F-A16C-8521B5B9E596}" sibTransId="{CD90D6AC-ED25-485E-A23C-7EDB42F9B2C5}"/>
    <dgm:cxn modelId="{F30E0E05-D50D-4103-A861-4E1645155EF9}" type="presOf" srcId="{D307E044-FE7E-4BA3-A63C-3E8EA5092F74}" destId="{D1B172E3-7674-4E36-B31A-258A2E32BD31}" srcOrd="0" destOrd="0" presId="urn:microsoft.com/office/officeart/2005/8/layout/funnel1"/>
    <dgm:cxn modelId="{6E1104C9-2689-4C53-9B30-502BC46670B7}" type="presOf" srcId="{55CFBF5E-F04B-4407-91B5-B3B58577CCAC}" destId="{BFC21C30-ACA7-4F1C-8012-1607AFCC7101}" srcOrd="0" destOrd="0" presId="urn:microsoft.com/office/officeart/2005/8/layout/funnel1"/>
    <dgm:cxn modelId="{CBB5D94B-9CF8-4C24-9EB5-13B8AFBCF043}" type="presOf" srcId="{0207C6AC-48C3-43CB-BF9D-73881185C8B6}" destId="{658CB124-6315-4FD0-B024-5EEB7A0A81AD}" srcOrd="0" destOrd="0" presId="urn:microsoft.com/office/officeart/2005/8/layout/funnel1"/>
    <dgm:cxn modelId="{D0D503D2-F951-45BF-9A43-81969F762F07}" type="presOf" srcId="{9FE5D786-1F27-4DC5-9C69-69D3FD83B342}" destId="{3DF2D529-E691-42E9-851F-967133A88691}" srcOrd="0" destOrd="0" presId="urn:microsoft.com/office/officeart/2005/8/layout/funnel1"/>
    <dgm:cxn modelId="{8DD02321-B8F9-4087-9902-75623B9F4761}" type="presParOf" srcId="{BFC21C30-ACA7-4F1C-8012-1607AFCC7101}" destId="{205C21C1-2624-4525-9B5B-FAF5AAE22AD8}" srcOrd="0" destOrd="0" presId="urn:microsoft.com/office/officeart/2005/8/layout/funnel1"/>
    <dgm:cxn modelId="{D802AE97-9FB2-4064-93D9-62E22567478D}" type="presParOf" srcId="{BFC21C30-ACA7-4F1C-8012-1607AFCC7101}" destId="{7F4EC754-9B8D-4D5F-94A2-D6BBC809E7C9}" srcOrd="1" destOrd="0" presId="urn:microsoft.com/office/officeart/2005/8/layout/funnel1"/>
    <dgm:cxn modelId="{1E7F5A9B-96B5-44C9-B820-62E2B8A0FA22}" type="presParOf" srcId="{BFC21C30-ACA7-4F1C-8012-1607AFCC7101}" destId="{3DF2D529-E691-42E9-851F-967133A88691}" srcOrd="2" destOrd="0" presId="urn:microsoft.com/office/officeart/2005/8/layout/funnel1"/>
    <dgm:cxn modelId="{E27F0EAA-494E-47D5-AE95-49812CF8051B}" type="presParOf" srcId="{BFC21C30-ACA7-4F1C-8012-1607AFCC7101}" destId="{658CB124-6315-4FD0-B024-5EEB7A0A81AD}" srcOrd="3" destOrd="0" presId="urn:microsoft.com/office/officeart/2005/8/layout/funnel1"/>
    <dgm:cxn modelId="{2DCECDFD-4CBA-4B56-B58B-9DBCB9E68AB0}" type="presParOf" srcId="{BFC21C30-ACA7-4F1C-8012-1607AFCC7101}" destId="{D1B172E3-7674-4E36-B31A-258A2E32BD31}" srcOrd="4" destOrd="0" presId="urn:microsoft.com/office/officeart/2005/8/layout/funnel1"/>
    <dgm:cxn modelId="{9D7F566F-1C34-4C2E-AB4E-B05546A72D61}" type="presParOf" srcId="{BFC21C30-ACA7-4F1C-8012-1607AFCC7101}" destId="{6FD9D303-33E8-4CAB-9D77-F95C9F3E25EB}" srcOrd="5" destOrd="0" presId="urn:microsoft.com/office/officeart/2005/8/layout/funnel1"/>
    <dgm:cxn modelId="{12967174-CA47-47D9-8650-4F7B38FFBE98}" type="presParOf" srcId="{BFC21C30-ACA7-4F1C-8012-1607AFCC7101}" destId="{57BB35D2-A6AA-4269-9818-1C1CFFDCECD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EFDE3-7BA9-4155-A67E-6A1AC8E45724}" type="doc">
      <dgm:prSet loTypeId="urn:microsoft.com/office/officeart/2005/8/layout/chevron1" loCatId="process" qsTypeId="urn:microsoft.com/office/officeart/2005/8/quickstyle/simple2" qsCatId="simple" csTypeId="urn:microsoft.com/office/officeart/2005/8/colors/accent1_2" csCatId="accent1" phldr="1"/>
      <dgm:spPr/>
    </dgm:pt>
    <dgm:pt modelId="{DEA0F195-744F-4172-B393-430D302695C6}">
      <dgm:prSet phldrT="[Text]"/>
      <dgm:spPr>
        <a:solidFill>
          <a:schemeClr val="bg1"/>
        </a:solidFill>
        <a:ln>
          <a:solidFill>
            <a:schemeClr val="tx1"/>
          </a:solidFill>
        </a:ln>
      </dgm:spPr>
      <dgm:t>
        <a:bodyPr/>
        <a:lstStyle/>
        <a:p>
          <a:r>
            <a:rPr lang="en-US" smtClean="0">
              <a:solidFill>
                <a:schemeClr val="tx1"/>
              </a:solidFill>
            </a:rPr>
            <a:t>Advertising tourist on products, contract </a:t>
          </a:r>
          <a:endParaRPr lang="en-US" dirty="0">
            <a:solidFill>
              <a:schemeClr val="tx1"/>
            </a:solidFill>
          </a:endParaRPr>
        </a:p>
      </dgm:t>
    </dgm:pt>
    <dgm:pt modelId="{6B6C4FB1-059C-4E4B-96E8-742B4BF9372E}" type="parTrans" cxnId="{D95848CE-DD1E-45E4-B791-A73607F758A4}">
      <dgm:prSet/>
      <dgm:spPr/>
      <dgm:t>
        <a:bodyPr/>
        <a:lstStyle/>
        <a:p>
          <a:endParaRPr lang="en-US"/>
        </a:p>
      </dgm:t>
    </dgm:pt>
    <dgm:pt modelId="{A0394DC1-A20A-404F-A0F7-EA879B87C377}" type="sibTrans" cxnId="{D95848CE-DD1E-45E4-B791-A73607F758A4}">
      <dgm:prSet/>
      <dgm:spPr/>
      <dgm:t>
        <a:bodyPr/>
        <a:lstStyle/>
        <a:p>
          <a:endParaRPr lang="en-US"/>
        </a:p>
      </dgm:t>
    </dgm:pt>
    <dgm:pt modelId="{958A795E-A34B-439B-B3AB-6F13A80BA43C}">
      <dgm:prSet phldrT="[Text]"/>
      <dgm:spPr>
        <a:noFill/>
        <a:ln>
          <a:solidFill>
            <a:schemeClr val="tx1"/>
          </a:solidFill>
        </a:ln>
      </dgm:spPr>
      <dgm:t>
        <a:bodyPr/>
        <a:lstStyle/>
        <a:p>
          <a:pPr algn="ctr"/>
          <a:r>
            <a:rPr lang="en-US" smtClean="0">
              <a:solidFill>
                <a:schemeClr val="tx1"/>
              </a:solidFill>
            </a:rPr>
            <a:t>Transport to destination.</a:t>
          </a:r>
          <a:endParaRPr lang="en-US" dirty="0" smtClean="0">
            <a:solidFill>
              <a:schemeClr val="tx1"/>
            </a:solidFill>
          </a:endParaRPr>
        </a:p>
      </dgm:t>
    </dgm:pt>
    <dgm:pt modelId="{62AD389C-50BA-4B45-891C-571ED0CC38E2}" type="parTrans" cxnId="{D68EBB02-CA54-4063-B3B7-A9F71E95FA00}">
      <dgm:prSet/>
      <dgm:spPr/>
      <dgm:t>
        <a:bodyPr/>
        <a:lstStyle/>
        <a:p>
          <a:endParaRPr lang="en-US"/>
        </a:p>
      </dgm:t>
    </dgm:pt>
    <dgm:pt modelId="{B4B80EB5-63D7-4BF6-9B94-5B96B020A769}" type="sibTrans" cxnId="{D68EBB02-CA54-4063-B3B7-A9F71E95FA00}">
      <dgm:prSet/>
      <dgm:spPr/>
      <dgm:t>
        <a:bodyPr/>
        <a:lstStyle/>
        <a:p>
          <a:endParaRPr lang="en-US"/>
        </a:p>
      </dgm:t>
    </dgm:pt>
    <dgm:pt modelId="{4C954E37-895B-4181-9483-2034AA05EEC5}">
      <dgm:prSet phldrT="[Text]"/>
      <dgm:spPr>
        <a:noFill/>
        <a:ln>
          <a:solidFill>
            <a:schemeClr val="tx1"/>
          </a:solidFill>
        </a:ln>
      </dgm:spPr>
      <dgm:t>
        <a:bodyPr/>
        <a:lstStyle/>
        <a:p>
          <a:pPr algn="ctr"/>
          <a:r>
            <a:rPr lang="en-US" dirty="0" smtClean="0">
              <a:solidFill>
                <a:schemeClr val="tx1"/>
              </a:solidFill>
            </a:rPr>
            <a:t>Provide accommodation, food </a:t>
          </a:r>
          <a:r>
            <a:rPr lang="en-US" dirty="0" err="1" smtClean="0">
              <a:solidFill>
                <a:schemeClr val="tx1"/>
              </a:solidFill>
            </a:rPr>
            <a:t>etc</a:t>
          </a:r>
          <a:r>
            <a:rPr lang="en-US" dirty="0" smtClean="0"/>
            <a:t> </a:t>
          </a:r>
          <a:endParaRPr lang="en-US" dirty="0"/>
        </a:p>
      </dgm:t>
    </dgm:pt>
    <dgm:pt modelId="{3C84E0D5-AEDE-4FDD-9007-ED29465F1280}" type="parTrans" cxnId="{48C3611F-182A-4FEA-B468-1177A0C1B4E9}">
      <dgm:prSet/>
      <dgm:spPr/>
      <dgm:t>
        <a:bodyPr/>
        <a:lstStyle/>
        <a:p>
          <a:endParaRPr lang="en-US"/>
        </a:p>
      </dgm:t>
    </dgm:pt>
    <dgm:pt modelId="{1467790A-5BBF-468F-B226-024A1926DCC3}" type="sibTrans" cxnId="{48C3611F-182A-4FEA-B468-1177A0C1B4E9}">
      <dgm:prSet/>
      <dgm:spPr/>
      <dgm:t>
        <a:bodyPr/>
        <a:lstStyle/>
        <a:p>
          <a:endParaRPr lang="en-US"/>
        </a:p>
      </dgm:t>
    </dgm:pt>
    <dgm:pt modelId="{1F09E329-DC92-4B0B-A1D6-1C8CFA5E9E7C}">
      <dgm:prSet/>
      <dgm:spPr>
        <a:noFill/>
        <a:ln>
          <a:solidFill>
            <a:schemeClr val="tx1"/>
          </a:solidFill>
        </a:ln>
      </dgm:spPr>
      <dgm:t>
        <a:bodyPr/>
        <a:lstStyle/>
        <a:p>
          <a:r>
            <a:rPr lang="en-US" dirty="0" smtClean="0"/>
            <a:t> </a:t>
          </a:r>
          <a:r>
            <a:rPr lang="en-US" dirty="0" smtClean="0">
              <a:solidFill>
                <a:schemeClr val="tx1"/>
              </a:solidFill>
            </a:rPr>
            <a:t>Organise experiences, </a:t>
          </a:r>
          <a:r>
            <a:rPr lang="en-US" dirty="0" err="1" smtClean="0">
              <a:solidFill>
                <a:schemeClr val="tx1"/>
              </a:solidFill>
            </a:rPr>
            <a:t>events</a:t>
          </a:r>
          <a:r>
            <a:rPr lang="en-US" dirty="0" err="1" smtClean="0"/>
            <a:t>exp</a:t>
          </a:r>
          <a:endParaRPr lang="en-US" dirty="0"/>
        </a:p>
      </dgm:t>
    </dgm:pt>
    <dgm:pt modelId="{5B407BC6-40A0-4CED-9CEE-932CF4F2A2B7}" type="parTrans" cxnId="{C814BD47-6554-4311-A966-08E33AC11D69}">
      <dgm:prSet/>
      <dgm:spPr/>
      <dgm:t>
        <a:bodyPr/>
        <a:lstStyle/>
        <a:p>
          <a:endParaRPr lang="en-US"/>
        </a:p>
      </dgm:t>
    </dgm:pt>
    <dgm:pt modelId="{A1DAC5C3-53EA-4318-9117-1020A1EFE1CA}" type="sibTrans" cxnId="{C814BD47-6554-4311-A966-08E33AC11D69}">
      <dgm:prSet/>
      <dgm:spPr/>
      <dgm:t>
        <a:bodyPr/>
        <a:lstStyle/>
        <a:p>
          <a:endParaRPr lang="en-US"/>
        </a:p>
      </dgm:t>
    </dgm:pt>
    <dgm:pt modelId="{FF16F3A4-8AEC-42E1-8382-30D49D9E27C2}">
      <dgm:prSet/>
      <dgm:spPr>
        <a:noFill/>
        <a:ln>
          <a:solidFill>
            <a:schemeClr val="tx1"/>
          </a:solidFill>
        </a:ln>
      </dgm:spPr>
      <dgm:t>
        <a:bodyPr/>
        <a:lstStyle/>
        <a:p>
          <a:r>
            <a:rPr lang="en-US" dirty="0" smtClean="0">
              <a:solidFill>
                <a:schemeClr val="tx1"/>
              </a:solidFill>
            </a:rPr>
            <a:t>Transport from sites</a:t>
          </a:r>
          <a:endParaRPr lang="en-US" dirty="0">
            <a:solidFill>
              <a:schemeClr val="tx1"/>
            </a:solidFill>
          </a:endParaRPr>
        </a:p>
      </dgm:t>
    </dgm:pt>
    <dgm:pt modelId="{40A297AD-A254-494E-9802-22E6FFA78C4F}" type="parTrans" cxnId="{6D8E8848-70EE-435C-AC0C-3451C226471C}">
      <dgm:prSet/>
      <dgm:spPr/>
      <dgm:t>
        <a:bodyPr/>
        <a:lstStyle/>
        <a:p>
          <a:endParaRPr lang="en-US"/>
        </a:p>
      </dgm:t>
    </dgm:pt>
    <dgm:pt modelId="{6A7C8FFE-E039-4A1C-A5F8-6640170B5420}" type="sibTrans" cxnId="{6D8E8848-70EE-435C-AC0C-3451C226471C}">
      <dgm:prSet/>
      <dgm:spPr/>
      <dgm:t>
        <a:bodyPr/>
        <a:lstStyle/>
        <a:p>
          <a:endParaRPr lang="en-US"/>
        </a:p>
      </dgm:t>
    </dgm:pt>
    <dgm:pt modelId="{7F41209B-C4A8-47CF-B82E-093C20CADC74}" type="pres">
      <dgm:prSet presAssocID="{7E2EFDE3-7BA9-4155-A67E-6A1AC8E45724}" presName="Name0" presStyleCnt="0">
        <dgm:presLayoutVars>
          <dgm:dir/>
          <dgm:animLvl val="lvl"/>
          <dgm:resizeHandles val="exact"/>
        </dgm:presLayoutVars>
      </dgm:prSet>
      <dgm:spPr/>
    </dgm:pt>
    <dgm:pt modelId="{68B6F98A-6094-46F7-BA27-80D28C9F9DE0}" type="pres">
      <dgm:prSet presAssocID="{DEA0F195-744F-4172-B393-430D302695C6}" presName="parTxOnly" presStyleLbl="node1" presStyleIdx="0" presStyleCnt="5" custScaleY="52275" custLinFactY="-73739" custLinFactNeighborX="-129" custLinFactNeighborY="-100000">
        <dgm:presLayoutVars>
          <dgm:chMax val="0"/>
          <dgm:chPref val="0"/>
          <dgm:bulletEnabled val="1"/>
        </dgm:presLayoutVars>
      </dgm:prSet>
      <dgm:spPr/>
      <dgm:t>
        <a:bodyPr/>
        <a:lstStyle/>
        <a:p>
          <a:endParaRPr lang="en-US"/>
        </a:p>
      </dgm:t>
    </dgm:pt>
    <dgm:pt modelId="{AC1B2874-FB8E-4C62-80C5-AF5A11C8B7FD}" type="pres">
      <dgm:prSet presAssocID="{A0394DC1-A20A-404F-A0F7-EA879B87C377}" presName="parTxOnlySpace" presStyleCnt="0"/>
      <dgm:spPr/>
    </dgm:pt>
    <dgm:pt modelId="{60546017-706E-46EC-BE77-D8EB8DA5BE7E}" type="pres">
      <dgm:prSet presAssocID="{958A795E-A34B-439B-B3AB-6F13A80BA43C}" presName="parTxOnly" presStyleLbl="node1" presStyleIdx="1" presStyleCnt="5" custScaleX="85676" custScaleY="58432" custLinFactY="-76818" custLinFactNeighborX="-3508" custLinFactNeighborY="-100000">
        <dgm:presLayoutVars>
          <dgm:chMax val="0"/>
          <dgm:chPref val="0"/>
          <dgm:bulletEnabled val="1"/>
        </dgm:presLayoutVars>
      </dgm:prSet>
      <dgm:spPr/>
      <dgm:t>
        <a:bodyPr/>
        <a:lstStyle/>
        <a:p>
          <a:endParaRPr lang="en-US"/>
        </a:p>
      </dgm:t>
    </dgm:pt>
    <dgm:pt modelId="{E647F342-575D-4FCE-AE0E-FB00422515C7}" type="pres">
      <dgm:prSet presAssocID="{B4B80EB5-63D7-4BF6-9B94-5B96B020A769}" presName="parTxOnlySpace" presStyleCnt="0"/>
      <dgm:spPr/>
    </dgm:pt>
    <dgm:pt modelId="{4DC9DE23-5D4F-4CC9-BA3F-4344FE16B298}" type="pres">
      <dgm:prSet presAssocID="{4C954E37-895B-4181-9483-2034AA05EEC5}" presName="parTxOnly" presStyleLbl="node1" presStyleIdx="2" presStyleCnt="5" custScaleY="64589" custLinFactY="-79896" custLinFactNeighborX="-20414" custLinFactNeighborY="-100000">
        <dgm:presLayoutVars>
          <dgm:chMax val="0"/>
          <dgm:chPref val="0"/>
          <dgm:bulletEnabled val="1"/>
        </dgm:presLayoutVars>
      </dgm:prSet>
      <dgm:spPr/>
      <dgm:t>
        <a:bodyPr/>
        <a:lstStyle/>
        <a:p>
          <a:endParaRPr lang="en-US"/>
        </a:p>
      </dgm:t>
    </dgm:pt>
    <dgm:pt modelId="{134C4C23-9289-4F99-8441-23542AE8CDF7}" type="pres">
      <dgm:prSet presAssocID="{1467790A-5BBF-468F-B226-024A1926DCC3}" presName="parTxOnlySpace" presStyleCnt="0"/>
      <dgm:spPr/>
    </dgm:pt>
    <dgm:pt modelId="{72C80F36-16B9-416B-9AAF-96F99730B084}" type="pres">
      <dgm:prSet presAssocID="{1F09E329-DC92-4B0B-A1D6-1C8CFA5E9E7C}" presName="parTxOnly" presStyleLbl="node1" presStyleIdx="3" presStyleCnt="5" custScaleY="55352" custLinFactY="-77058" custLinFactNeighborX="1051" custLinFactNeighborY="-100000">
        <dgm:presLayoutVars>
          <dgm:chMax val="0"/>
          <dgm:chPref val="0"/>
          <dgm:bulletEnabled val="1"/>
        </dgm:presLayoutVars>
      </dgm:prSet>
      <dgm:spPr/>
      <dgm:t>
        <a:bodyPr/>
        <a:lstStyle/>
        <a:p>
          <a:endParaRPr lang="en-US"/>
        </a:p>
      </dgm:t>
    </dgm:pt>
    <dgm:pt modelId="{45666358-3585-428C-900C-7BF689DA3C54}" type="pres">
      <dgm:prSet presAssocID="{A1DAC5C3-53EA-4318-9117-1020A1EFE1CA}" presName="parTxOnlySpace" presStyleCnt="0"/>
      <dgm:spPr/>
    </dgm:pt>
    <dgm:pt modelId="{3C7212E0-C4DA-4684-909F-52ABF8F768DB}" type="pres">
      <dgm:prSet presAssocID="{FF16F3A4-8AEC-42E1-8382-30D49D9E27C2}" presName="parTxOnly" presStyleLbl="node1" presStyleIdx="4" presStyleCnt="5" custScaleY="52275" custLinFactY="-74452" custLinFactNeighborX="130" custLinFactNeighborY="-100000">
        <dgm:presLayoutVars>
          <dgm:chMax val="0"/>
          <dgm:chPref val="0"/>
          <dgm:bulletEnabled val="1"/>
        </dgm:presLayoutVars>
      </dgm:prSet>
      <dgm:spPr/>
      <dgm:t>
        <a:bodyPr/>
        <a:lstStyle/>
        <a:p>
          <a:endParaRPr lang="en-US"/>
        </a:p>
      </dgm:t>
    </dgm:pt>
  </dgm:ptLst>
  <dgm:cxnLst>
    <dgm:cxn modelId="{C814BD47-6554-4311-A966-08E33AC11D69}" srcId="{7E2EFDE3-7BA9-4155-A67E-6A1AC8E45724}" destId="{1F09E329-DC92-4B0B-A1D6-1C8CFA5E9E7C}" srcOrd="3" destOrd="0" parTransId="{5B407BC6-40A0-4CED-9CEE-932CF4F2A2B7}" sibTransId="{A1DAC5C3-53EA-4318-9117-1020A1EFE1CA}"/>
    <dgm:cxn modelId="{92D470E6-05D4-4885-A112-A871EABF4A34}" type="presOf" srcId="{958A795E-A34B-439B-B3AB-6F13A80BA43C}" destId="{60546017-706E-46EC-BE77-D8EB8DA5BE7E}" srcOrd="0" destOrd="0" presId="urn:microsoft.com/office/officeart/2005/8/layout/chevron1"/>
    <dgm:cxn modelId="{5D4D9833-A4EA-4DFA-9F35-98A05AF6C646}" type="presOf" srcId="{4C954E37-895B-4181-9483-2034AA05EEC5}" destId="{4DC9DE23-5D4F-4CC9-BA3F-4344FE16B298}" srcOrd="0" destOrd="0" presId="urn:microsoft.com/office/officeart/2005/8/layout/chevron1"/>
    <dgm:cxn modelId="{48C3611F-182A-4FEA-B468-1177A0C1B4E9}" srcId="{7E2EFDE3-7BA9-4155-A67E-6A1AC8E45724}" destId="{4C954E37-895B-4181-9483-2034AA05EEC5}" srcOrd="2" destOrd="0" parTransId="{3C84E0D5-AEDE-4FDD-9007-ED29465F1280}" sibTransId="{1467790A-5BBF-468F-B226-024A1926DCC3}"/>
    <dgm:cxn modelId="{D95848CE-DD1E-45E4-B791-A73607F758A4}" srcId="{7E2EFDE3-7BA9-4155-A67E-6A1AC8E45724}" destId="{DEA0F195-744F-4172-B393-430D302695C6}" srcOrd="0" destOrd="0" parTransId="{6B6C4FB1-059C-4E4B-96E8-742B4BF9372E}" sibTransId="{A0394DC1-A20A-404F-A0F7-EA879B87C377}"/>
    <dgm:cxn modelId="{8FB7106E-A314-49E4-BDB4-6C30CB5CBA4C}" type="presOf" srcId="{FF16F3A4-8AEC-42E1-8382-30D49D9E27C2}" destId="{3C7212E0-C4DA-4684-909F-52ABF8F768DB}" srcOrd="0" destOrd="0" presId="urn:microsoft.com/office/officeart/2005/8/layout/chevron1"/>
    <dgm:cxn modelId="{B3828C59-F90A-42CE-8A0D-8474067E1727}" type="presOf" srcId="{1F09E329-DC92-4B0B-A1D6-1C8CFA5E9E7C}" destId="{72C80F36-16B9-416B-9AAF-96F99730B084}" srcOrd="0" destOrd="0" presId="urn:microsoft.com/office/officeart/2005/8/layout/chevron1"/>
    <dgm:cxn modelId="{6D8E8848-70EE-435C-AC0C-3451C226471C}" srcId="{7E2EFDE3-7BA9-4155-A67E-6A1AC8E45724}" destId="{FF16F3A4-8AEC-42E1-8382-30D49D9E27C2}" srcOrd="4" destOrd="0" parTransId="{40A297AD-A254-494E-9802-22E6FFA78C4F}" sibTransId="{6A7C8FFE-E039-4A1C-A5F8-6640170B5420}"/>
    <dgm:cxn modelId="{D68EBB02-CA54-4063-B3B7-A9F71E95FA00}" srcId="{7E2EFDE3-7BA9-4155-A67E-6A1AC8E45724}" destId="{958A795E-A34B-439B-B3AB-6F13A80BA43C}" srcOrd="1" destOrd="0" parTransId="{62AD389C-50BA-4B45-891C-571ED0CC38E2}" sibTransId="{B4B80EB5-63D7-4BF6-9B94-5B96B020A769}"/>
    <dgm:cxn modelId="{E46C3BA5-73E9-4830-9F46-5E63ABCCD9D3}" type="presOf" srcId="{7E2EFDE3-7BA9-4155-A67E-6A1AC8E45724}" destId="{7F41209B-C4A8-47CF-B82E-093C20CADC74}" srcOrd="0" destOrd="0" presId="urn:microsoft.com/office/officeart/2005/8/layout/chevron1"/>
    <dgm:cxn modelId="{DE7CFFE6-D77D-4B64-A14D-EF01880C3BA3}" type="presOf" srcId="{DEA0F195-744F-4172-B393-430D302695C6}" destId="{68B6F98A-6094-46F7-BA27-80D28C9F9DE0}" srcOrd="0" destOrd="0" presId="urn:microsoft.com/office/officeart/2005/8/layout/chevron1"/>
    <dgm:cxn modelId="{9F386112-54C9-48F0-BAB7-E9A7619F82CF}" type="presParOf" srcId="{7F41209B-C4A8-47CF-B82E-093C20CADC74}" destId="{68B6F98A-6094-46F7-BA27-80D28C9F9DE0}" srcOrd="0" destOrd="0" presId="urn:microsoft.com/office/officeart/2005/8/layout/chevron1"/>
    <dgm:cxn modelId="{9C1F3703-AB5C-4CF9-8AF2-74E1B1C53D24}" type="presParOf" srcId="{7F41209B-C4A8-47CF-B82E-093C20CADC74}" destId="{AC1B2874-FB8E-4C62-80C5-AF5A11C8B7FD}" srcOrd="1" destOrd="0" presId="urn:microsoft.com/office/officeart/2005/8/layout/chevron1"/>
    <dgm:cxn modelId="{DB21F7A9-D29E-426C-B891-FEFAC2718053}" type="presParOf" srcId="{7F41209B-C4A8-47CF-B82E-093C20CADC74}" destId="{60546017-706E-46EC-BE77-D8EB8DA5BE7E}" srcOrd="2" destOrd="0" presId="urn:microsoft.com/office/officeart/2005/8/layout/chevron1"/>
    <dgm:cxn modelId="{E48E9909-25F3-4305-B2E7-C12984412619}" type="presParOf" srcId="{7F41209B-C4A8-47CF-B82E-093C20CADC74}" destId="{E647F342-575D-4FCE-AE0E-FB00422515C7}" srcOrd="3" destOrd="0" presId="urn:microsoft.com/office/officeart/2005/8/layout/chevron1"/>
    <dgm:cxn modelId="{6439F197-051D-4757-8F3E-C0DC7175AEAE}" type="presParOf" srcId="{7F41209B-C4A8-47CF-B82E-093C20CADC74}" destId="{4DC9DE23-5D4F-4CC9-BA3F-4344FE16B298}" srcOrd="4" destOrd="0" presId="urn:microsoft.com/office/officeart/2005/8/layout/chevron1"/>
    <dgm:cxn modelId="{D8F186E5-B6A9-43E9-B501-20D65D09EDED}" type="presParOf" srcId="{7F41209B-C4A8-47CF-B82E-093C20CADC74}" destId="{134C4C23-9289-4F99-8441-23542AE8CDF7}" srcOrd="5" destOrd="0" presId="urn:microsoft.com/office/officeart/2005/8/layout/chevron1"/>
    <dgm:cxn modelId="{E5F98D5B-EA65-4251-B625-58030B85FAFB}" type="presParOf" srcId="{7F41209B-C4A8-47CF-B82E-093C20CADC74}" destId="{72C80F36-16B9-416B-9AAF-96F99730B084}" srcOrd="6" destOrd="0" presId="urn:microsoft.com/office/officeart/2005/8/layout/chevron1"/>
    <dgm:cxn modelId="{961BE84D-5AB5-4A32-9FD5-5FE8757F459D}" type="presParOf" srcId="{7F41209B-C4A8-47CF-B82E-093C20CADC74}" destId="{45666358-3585-428C-900C-7BF689DA3C54}" srcOrd="7" destOrd="0" presId="urn:microsoft.com/office/officeart/2005/8/layout/chevron1"/>
    <dgm:cxn modelId="{B5AFA560-E1A0-448C-851C-4F0388451196}" type="presParOf" srcId="{7F41209B-C4A8-47CF-B82E-093C20CADC74}" destId="{3C7212E0-C4DA-4684-909F-52ABF8F768D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D8465-5F27-461E-A865-6A40D94A40C2}" type="doc">
      <dgm:prSet loTypeId="urn:microsoft.com/office/officeart/2005/8/layout/chevron1" loCatId="process" qsTypeId="urn:microsoft.com/office/officeart/2005/8/quickstyle/simple1" qsCatId="simple" csTypeId="urn:microsoft.com/office/officeart/2005/8/colors/accent1_2" csCatId="accent1" phldr="1"/>
      <dgm:spPr/>
    </dgm:pt>
    <dgm:pt modelId="{196904C6-4FE5-4BA2-BC17-981DCBD0F0C4}">
      <dgm:prSet phldrT="[Text]" custT="1"/>
      <dgm:spPr>
        <a:solidFill>
          <a:schemeClr val="accent3"/>
        </a:solidFill>
      </dgm:spPr>
      <dgm:t>
        <a:bodyPr/>
        <a:lstStyle/>
        <a:p>
          <a:r>
            <a:rPr lang="en-US" sz="1600" b="1" dirty="0" smtClean="0">
              <a:solidFill>
                <a:schemeClr val="tx1"/>
              </a:solidFill>
            </a:rPr>
            <a:t>Input supply</a:t>
          </a:r>
          <a:endParaRPr lang="en-US" sz="1600" b="1" dirty="0">
            <a:solidFill>
              <a:schemeClr val="tx1"/>
            </a:solidFill>
          </a:endParaRPr>
        </a:p>
      </dgm:t>
    </dgm:pt>
    <dgm:pt modelId="{17D6B11D-1420-4B4F-B44D-078E94742E57}" type="parTrans" cxnId="{C4C8AAC0-76E9-412D-9C72-9E13336AAFBF}">
      <dgm:prSet/>
      <dgm:spPr/>
      <dgm:t>
        <a:bodyPr/>
        <a:lstStyle/>
        <a:p>
          <a:endParaRPr lang="en-US"/>
        </a:p>
      </dgm:t>
    </dgm:pt>
    <dgm:pt modelId="{1AC9510F-AC46-4535-BBC7-146619C73D44}" type="sibTrans" cxnId="{C4C8AAC0-76E9-412D-9C72-9E13336AAFBF}">
      <dgm:prSet/>
      <dgm:spPr/>
      <dgm:t>
        <a:bodyPr/>
        <a:lstStyle/>
        <a:p>
          <a:endParaRPr lang="en-US"/>
        </a:p>
      </dgm:t>
    </dgm:pt>
    <dgm:pt modelId="{9739BB65-F961-49D0-A36F-E5C6A24F6738}">
      <dgm:prSet phldrT="[Text]" custT="1"/>
      <dgm:spPr>
        <a:solidFill>
          <a:srgbClr val="FF0000"/>
        </a:solidFill>
      </dgm:spPr>
      <dgm:t>
        <a:bodyPr/>
        <a:lstStyle/>
        <a:p>
          <a:r>
            <a:rPr lang="en-US" sz="1800" b="1" dirty="0" smtClean="0">
              <a:solidFill>
                <a:schemeClr val="tx1"/>
              </a:solidFill>
            </a:rPr>
            <a:t>Production</a:t>
          </a:r>
          <a:endParaRPr lang="en-US" sz="1800" b="1" dirty="0">
            <a:solidFill>
              <a:schemeClr val="tx1"/>
            </a:solidFill>
          </a:endParaRPr>
        </a:p>
      </dgm:t>
    </dgm:pt>
    <dgm:pt modelId="{28D8B14A-B344-41E4-A90A-6056397C2E45}" type="parTrans" cxnId="{D1DC2EEE-2C7D-4465-B3FC-3007DA2A68C2}">
      <dgm:prSet/>
      <dgm:spPr/>
      <dgm:t>
        <a:bodyPr/>
        <a:lstStyle/>
        <a:p>
          <a:endParaRPr lang="en-US"/>
        </a:p>
      </dgm:t>
    </dgm:pt>
    <dgm:pt modelId="{8DE859D2-7FE7-4E83-881B-CEE4BB3F346D}" type="sibTrans" cxnId="{D1DC2EEE-2C7D-4465-B3FC-3007DA2A68C2}">
      <dgm:prSet/>
      <dgm:spPr/>
      <dgm:t>
        <a:bodyPr/>
        <a:lstStyle/>
        <a:p>
          <a:endParaRPr lang="en-US"/>
        </a:p>
      </dgm:t>
    </dgm:pt>
    <dgm:pt modelId="{AAC803A4-9C00-4456-B0AE-4184C9FBB6C2}">
      <dgm:prSet phldrT="[Text]" custT="1"/>
      <dgm:spPr>
        <a:solidFill>
          <a:srgbClr val="FFFF00"/>
        </a:solidFill>
      </dgm:spPr>
      <dgm:t>
        <a:bodyPr/>
        <a:lstStyle/>
        <a:p>
          <a:r>
            <a:rPr lang="en-US" sz="1600" b="1" dirty="0" smtClean="0">
              <a:solidFill>
                <a:schemeClr val="tx1"/>
              </a:solidFill>
            </a:rPr>
            <a:t>Designing</a:t>
          </a:r>
          <a:endParaRPr lang="en-US" sz="1600" b="1" dirty="0">
            <a:solidFill>
              <a:schemeClr val="tx1"/>
            </a:solidFill>
          </a:endParaRPr>
        </a:p>
      </dgm:t>
    </dgm:pt>
    <dgm:pt modelId="{615DF924-6F70-4292-891F-1170CD12D32E}" type="parTrans" cxnId="{BF8C2DA9-D66F-4292-ACF6-946298CB7423}">
      <dgm:prSet/>
      <dgm:spPr/>
      <dgm:t>
        <a:bodyPr/>
        <a:lstStyle/>
        <a:p>
          <a:endParaRPr lang="en-US"/>
        </a:p>
      </dgm:t>
    </dgm:pt>
    <dgm:pt modelId="{207E7393-77F6-4A4C-B366-07F04D213250}" type="sibTrans" cxnId="{BF8C2DA9-D66F-4292-ACF6-946298CB7423}">
      <dgm:prSet/>
      <dgm:spPr/>
      <dgm:t>
        <a:bodyPr/>
        <a:lstStyle/>
        <a:p>
          <a:endParaRPr lang="en-US"/>
        </a:p>
      </dgm:t>
    </dgm:pt>
    <dgm:pt modelId="{96A43060-B6A2-47EE-8F5E-C97B3D7388D5}">
      <dgm:prSet phldrT="[Text]" custT="1"/>
      <dgm:spPr>
        <a:solidFill>
          <a:schemeClr val="accent4"/>
        </a:solidFill>
      </dgm:spPr>
      <dgm:t>
        <a:bodyPr/>
        <a:lstStyle/>
        <a:p>
          <a:r>
            <a:rPr lang="en-US" sz="1800" b="1" dirty="0" smtClean="0">
              <a:solidFill>
                <a:schemeClr val="tx1"/>
              </a:solidFill>
            </a:rPr>
            <a:t>Wholesalers/Retailers</a:t>
          </a:r>
          <a:endParaRPr lang="en-US" sz="1800" b="1" dirty="0">
            <a:solidFill>
              <a:schemeClr val="tx1"/>
            </a:solidFill>
          </a:endParaRPr>
        </a:p>
      </dgm:t>
    </dgm:pt>
    <dgm:pt modelId="{7D210A56-9458-48CA-836B-07290A5CAF7D}" type="parTrans" cxnId="{762DA645-E8EE-49FF-B4A5-709746534EF6}">
      <dgm:prSet/>
      <dgm:spPr/>
      <dgm:t>
        <a:bodyPr/>
        <a:lstStyle/>
        <a:p>
          <a:endParaRPr lang="en-US"/>
        </a:p>
      </dgm:t>
    </dgm:pt>
    <dgm:pt modelId="{9EC79B8E-79C5-4A7C-A8E1-D825FFAA4541}" type="sibTrans" cxnId="{762DA645-E8EE-49FF-B4A5-709746534EF6}">
      <dgm:prSet/>
      <dgm:spPr/>
      <dgm:t>
        <a:bodyPr/>
        <a:lstStyle/>
        <a:p>
          <a:endParaRPr lang="en-US"/>
        </a:p>
      </dgm:t>
    </dgm:pt>
    <dgm:pt modelId="{000F2D17-D8A1-4CF0-B0B7-B3372C6F859A}">
      <dgm:prSet phldrT="[Text]"/>
      <dgm:spPr>
        <a:solidFill>
          <a:srgbClr val="FFC000"/>
        </a:solidFill>
      </dgm:spPr>
      <dgm:t>
        <a:bodyPr/>
        <a:lstStyle/>
        <a:p>
          <a:r>
            <a:rPr lang="en-US" b="1" dirty="0" smtClean="0">
              <a:solidFill>
                <a:schemeClr val="tx1"/>
              </a:solidFill>
            </a:rPr>
            <a:t>usage</a:t>
          </a:r>
          <a:endParaRPr lang="en-US" b="1" dirty="0">
            <a:solidFill>
              <a:schemeClr val="tx1"/>
            </a:solidFill>
          </a:endParaRPr>
        </a:p>
      </dgm:t>
    </dgm:pt>
    <dgm:pt modelId="{F423923A-76B9-46FC-9A7F-67400E556960}" type="parTrans" cxnId="{58449058-9E69-4C54-868D-367DFA339D61}">
      <dgm:prSet/>
      <dgm:spPr/>
      <dgm:t>
        <a:bodyPr/>
        <a:lstStyle/>
        <a:p>
          <a:endParaRPr lang="en-US"/>
        </a:p>
      </dgm:t>
    </dgm:pt>
    <dgm:pt modelId="{47B7CB5C-84B1-43FF-87B5-5A439EB35F39}" type="sibTrans" cxnId="{58449058-9E69-4C54-868D-367DFA339D61}">
      <dgm:prSet/>
      <dgm:spPr/>
      <dgm:t>
        <a:bodyPr/>
        <a:lstStyle/>
        <a:p>
          <a:endParaRPr lang="en-US"/>
        </a:p>
      </dgm:t>
    </dgm:pt>
    <dgm:pt modelId="{97105E9A-709F-47C1-9767-D8EEB737D683}" type="pres">
      <dgm:prSet presAssocID="{906D8465-5F27-461E-A865-6A40D94A40C2}" presName="Name0" presStyleCnt="0">
        <dgm:presLayoutVars>
          <dgm:dir/>
          <dgm:animLvl val="lvl"/>
          <dgm:resizeHandles val="exact"/>
        </dgm:presLayoutVars>
      </dgm:prSet>
      <dgm:spPr/>
    </dgm:pt>
    <dgm:pt modelId="{124BBF32-BEB5-4D19-956C-35481782CD7D}" type="pres">
      <dgm:prSet presAssocID="{196904C6-4FE5-4BA2-BC17-981DCBD0F0C4}" presName="parTxOnly" presStyleLbl="node1" presStyleIdx="0" presStyleCnt="5">
        <dgm:presLayoutVars>
          <dgm:chMax val="0"/>
          <dgm:chPref val="0"/>
          <dgm:bulletEnabled val="1"/>
        </dgm:presLayoutVars>
      </dgm:prSet>
      <dgm:spPr/>
      <dgm:t>
        <a:bodyPr/>
        <a:lstStyle/>
        <a:p>
          <a:endParaRPr lang="en-US"/>
        </a:p>
      </dgm:t>
    </dgm:pt>
    <dgm:pt modelId="{755FCDA7-012D-41D6-BC54-3CC1B48C9BEA}" type="pres">
      <dgm:prSet presAssocID="{1AC9510F-AC46-4535-BBC7-146619C73D44}" presName="parTxOnlySpace" presStyleCnt="0"/>
      <dgm:spPr/>
    </dgm:pt>
    <dgm:pt modelId="{971C6179-9A73-48A2-9426-659D09987616}" type="pres">
      <dgm:prSet presAssocID="{9739BB65-F961-49D0-A36F-E5C6A24F6738}" presName="parTxOnly" presStyleLbl="node1" presStyleIdx="1" presStyleCnt="5">
        <dgm:presLayoutVars>
          <dgm:chMax val="0"/>
          <dgm:chPref val="0"/>
          <dgm:bulletEnabled val="1"/>
        </dgm:presLayoutVars>
      </dgm:prSet>
      <dgm:spPr/>
      <dgm:t>
        <a:bodyPr/>
        <a:lstStyle/>
        <a:p>
          <a:endParaRPr lang="en-US"/>
        </a:p>
      </dgm:t>
    </dgm:pt>
    <dgm:pt modelId="{065D0E16-0B8F-4E39-A686-EA698EA5B170}" type="pres">
      <dgm:prSet presAssocID="{8DE859D2-7FE7-4E83-881B-CEE4BB3F346D}" presName="parTxOnlySpace" presStyleCnt="0"/>
      <dgm:spPr/>
    </dgm:pt>
    <dgm:pt modelId="{45DC8A6B-C93D-4BBD-8743-0372FF927F56}" type="pres">
      <dgm:prSet presAssocID="{AAC803A4-9C00-4456-B0AE-4184C9FBB6C2}" presName="parTxOnly" presStyleLbl="node1" presStyleIdx="2" presStyleCnt="5">
        <dgm:presLayoutVars>
          <dgm:chMax val="0"/>
          <dgm:chPref val="0"/>
          <dgm:bulletEnabled val="1"/>
        </dgm:presLayoutVars>
      </dgm:prSet>
      <dgm:spPr/>
      <dgm:t>
        <a:bodyPr/>
        <a:lstStyle/>
        <a:p>
          <a:endParaRPr lang="en-US"/>
        </a:p>
      </dgm:t>
    </dgm:pt>
    <dgm:pt modelId="{EF55807E-84A5-46B0-A647-6C31FDFACB30}" type="pres">
      <dgm:prSet presAssocID="{207E7393-77F6-4A4C-B366-07F04D213250}" presName="parTxOnlySpace" presStyleCnt="0"/>
      <dgm:spPr/>
    </dgm:pt>
    <dgm:pt modelId="{498DE00A-2E8F-4F68-8ABF-7995FA0B5C6B}" type="pres">
      <dgm:prSet presAssocID="{96A43060-B6A2-47EE-8F5E-C97B3D7388D5}" presName="parTxOnly" presStyleLbl="node1" presStyleIdx="3" presStyleCnt="5">
        <dgm:presLayoutVars>
          <dgm:chMax val="0"/>
          <dgm:chPref val="0"/>
          <dgm:bulletEnabled val="1"/>
        </dgm:presLayoutVars>
      </dgm:prSet>
      <dgm:spPr/>
      <dgm:t>
        <a:bodyPr/>
        <a:lstStyle/>
        <a:p>
          <a:endParaRPr lang="en-US"/>
        </a:p>
      </dgm:t>
    </dgm:pt>
    <dgm:pt modelId="{DE0BF897-BFE6-454F-8B9B-3169DB6EFBDB}" type="pres">
      <dgm:prSet presAssocID="{9EC79B8E-79C5-4A7C-A8E1-D825FFAA4541}" presName="parTxOnlySpace" presStyleCnt="0"/>
      <dgm:spPr/>
    </dgm:pt>
    <dgm:pt modelId="{5195B7C7-C531-41FD-BDDE-1A1A7D1143E6}" type="pres">
      <dgm:prSet presAssocID="{000F2D17-D8A1-4CF0-B0B7-B3372C6F859A}" presName="parTxOnly" presStyleLbl="node1" presStyleIdx="4" presStyleCnt="5">
        <dgm:presLayoutVars>
          <dgm:chMax val="0"/>
          <dgm:chPref val="0"/>
          <dgm:bulletEnabled val="1"/>
        </dgm:presLayoutVars>
      </dgm:prSet>
      <dgm:spPr/>
      <dgm:t>
        <a:bodyPr/>
        <a:lstStyle/>
        <a:p>
          <a:endParaRPr lang="en-US"/>
        </a:p>
      </dgm:t>
    </dgm:pt>
  </dgm:ptLst>
  <dgm:cxnLst>
    <dgm:cxn modelId="{5F6D5D51-10BE-4A23-9FC7-12912A9D8349}" type="presOf" srcId="{196904C6-4FE5-4BA2-BC17-981DCBD0F0C4}" destId="{124BBF32-BEB5-4D19-956C-35481782CD7D}" srcOrd="0" destOrd="0" presId="urn:microsoft.com/office/officeart/2005/8/layout/chevron1"/>
    <dgm:cxn modelId="{762DA645-E8EE-49FF-B4A5-709746534EF6}" srcId="{906D8465-5F27-461E-A865-6A40D94A40C2}" destId="{96A43060-B6A2-47EE-8F5E-C97B3D7388D5}" srcOrd="3" destOrd="0" parTransId="{7D210A56-9458-48CA-836B-07290A5CAF7D}" sibTransId="{9EC79B8E-79C5-4A7C-A8E1-D825FFAA4541}"/>
    <dgm:cxn modelId="{58449058-9E69-4C54-868D-367DFA339D61}" srcId="{906D8465-5F27-461E-A865-6A40D94A40C2}" destId="{000F2D17-D8A1-4CF0-B0B7-B3372C6F859A}" srcOrd="4" destOrd="0" parTransId="{F423923A-76B9-46FC-9A7F-67400E556960}" sibTransId="{47B7CB5C-84B1-43FF-87B5-5A439EB35F39}"/>
    <dgm:cxn modelId="{BF8C2DA9-D66F-4292-ACF6-946298CB7423}" srcId="{906D8465-5F27-461E-A865-6A40D94A40C2}" destId="{AAC803A4-9C00-4456-B0AE-4184C9FBB6C2}" srcOrd="2" destOrd="0" parTransId="{615DF924-6F70-4292-891F-1170CD12D32E}" sibTransId="{207E7393-77F6-4A4C-B366-07F04D213250}"/>
    <dgm:cxn modelId="{C2BD3DF9-9306-42C2-B12E-1EA6FFA2C90C}" type="presOf" srcId="{000F2D17-D8A1-4CF0-B0B7-B3372C6F859A}" destId="{5195B7C7-C531-41FD-BDDE-1A1A7D1143E6}" srcOrd="0" destOrd="0" presId="urn:microsoft.com/office/officeart/2005/8/layout/chevron1"/>
    <dgm:cxn modelId="{C4C8AAC0-76E9-412D-9C72-9E13336AAFBF}" srcId="{906D8465-5F27-461E-A865-6A40D94A40C2}" destId="{196904C6-4FE5-4BA2-BC17-981DCBD0F0C4}" srcOrd="0" destOrd="0" parTransId="{17D6B11D-1420-4B4F-B44D-078E94742E57}" sibTransId="{1AC9510F-AC46-4535-BBC7-146619C73D44}"/>
    <dgm:cxn modelId="{80E38345-01E3-4595-9FE6-E8E5BFCAF225}" type="presOf" srcId="{96A43060-B6A2-47EE-8F5E-C97B3D7388D5}" destId="{498DE00A-2E8F-4F68-8ABF-7995FA0B5C6B}" srcOrd="0" destOrd="0" presId="urn:microsoft.com/office/officeart/2005/8/layout/chevron1"/>
    <dgm:cxn modelId="{A62EC61E-16F4-42B1-8AC6-758C5317C95D}" type="presOf" srcId="{906D8465-5F27-461E-A865-6A40D94A40C2}" destId="{97105E9A-709F-47C1-9767-D8EEB737D683}" srcOrd="0" destOrd="0" presId="urn:microsoft.com/office/officeart/2005/8/layout/chevron1"/>
    <dgm:cxn modelId="{89D7FB59-FC59-480E-8FD7-9F64676B4F6E}" type="presOf" srcId="{9739BB65-F961-49D0-A36F-E5C6A24F6738}" destId="{971C6179-9A73-48A2-9426-659D09987616}" srcOrd="0" destOrd="0" presId="urn:microsoft.com/office/officeart/2005/8/layout/chevron1"/>
    <dgm:cxn modelId="{1070E9E6-F2A8-4399-8954-083224B4CCDA}" type="presOf" srcId="{AAC803A4-9C00-4456-B0AE-4184C9FBB6C2}" destId="{45DC8A6B-C93D-4BBD-8743-0372FF927F56}" srcOrd="0" destOrd="0" presId="urn:microsoft.com/office/officeart/2005/8/layout/chevron1"/>
    <dgm:cxn modelId="{D1DC2EEE-2C7D-4465-B3FC-3007DA2A68C2}" srcId="{906D8465-5F27-461E-A865-6A40D94A40C2}" destId="{9739BB65-F961-49D0-A36F-E5C6A24F6738}" srcOrd="1" destOrd="0" parTransId="{28D8B14A-B344-41E4-A90A-6056397C2E45}" sibTransId="{8DE859D2-7FE7-4E83-881B-CEE4BB3F346D}"/>
    <dgm:cxn modelId="{A5F3976D-8F36-4CF8-829A-62A1CC0AEB95}" type="presParOf" srcId="{97105E9A-709F-47C1-9767-D8EEB737D683}" destId="{124BBF32-BEB5-4D19-956C-35481782CD7D}" srcOrd="0" destOrd="0" presId="urn:microsoft.com/office/officeart/2005/8/layout/chevron1"/>
    <dgm:cxn modelId="{4A7F6E44-3ACD-4A40-AE35-6F0FB3FA0A93}" type="presParOf" srcId="{97105E9A-709F-47C1-9767-D8EEB737D683}" destId="{755FCDA7-012D-41D6-BC54-3CC1B48C9BEA}" srcOrd="1" destOrd="0" presId="urn:microsoft.com/office/officeart/2005/8/layout/chevron1"/>
    <dgm:cxn modelId="{582358F8-5079-45B3-B842-45017D5D1D89}" type="presParOf" srcId="{97105E9A-709F-47C1-9767-D8EEB737D683}" destId="{971C6179-9A73-48A2-9426-659D09987616}" srcOrd="2" destOrd="0" presId="urn:microsoft.com/office/officeart/2005/8/layout/chevron1"/>
    <dgm:cxn modelId="{D8E58341-5703-4A29-A34F-47289B3F011F}" type="presParOf" srcId="{97105E9A-709F-47C1-9767-D8EEB737D683}" destId="{065D0E16-0B8F-4E39-A686-EA698EA5B170}" srcOrd="3" destOrd="0" presId="urn:microsoft.com/office/officeart/2005/8/layout/chevron1"/>
    <dgm:cxn modelId="{F9D96FF3-5393-4678-9559-484955264793}" type="presParOf" srcId="{97105E9A-709F-47C1-9767-D8EEB737D683}" destId="{45DC8A6B-C93D-4BBD-8743-0372FF927F56}" srcOrd="4" destOrd="0" presId="urn:microsoft.com/office/officeart/2005/8/layout/chevron1"/>
    <dgm:cxn modelId="{A8048A72-73DD-44EC-8FD6-022EB6D6F039}" type="presParOf" srcId="{97105E9A-709F-47C1-9767-D8EEB737D683}" destId="{EF55807E-84A5-46B0-A647-6C31FDFACB30}" srcOrd="5" destOrd="0" presId="urn:microsoft.com/office/officeart/2005/8/layout/chevron1"/>
    <dgm:cxn modelId="{B0991BD9-3C4F-4F6B-A549-0A3B56F77195}" type="presParOf" srcId="{97105E9A-709F-47C1-9767-D8EEB737D683}" destId="{498DE00A-2E8F-4F68-8ABF-7995FA0B5C6B}" srcOrd="6" destOrd="0" presId="urn:microsoft.com/office/officeart/2005/8/layout/chevron1"/>
    <dgm:cxn modelId="{046CBD46-004F-4411-BAA5-12A162D4CBA2}" type="presParOf" srcId="{97105E9A-709F-47C1-9767-D8EEB737D683}" destId="{DE0BF897-BFE6-454F-8B9B-3169DB6EFBDB}" srcOrd="7" destOrd="0" presId="urn:microsoft.com/office/officeart/2005/8/layout/chevron1"/>
    <dgm:cxn modelId="{6CD6EA5B-4297-495C-9AFA-B1A29F9B5524}" type="presParOf" srcId="{97105E9A-709F-47C1-9767-D8EEB737D683}" destId="{5195B7C7-C531-41FD-BDDE-1A1A7D1143E6}"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A96EB4D-DD7B-40AC-9CCF-3DE028C4ECD9}" type="datetimeFigureOut">
              <a:rPr lang="en-US" smtClean="0"/>
              <a:t>4/14/2023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497F093-1DC4-459C-A212-CADFB5D4EFF9}" type="slidenum">
              <a:rPr lang="en-US" smtClean="0"/>
              <a:t>‹#›</a:t>
            </a:fld>
            <a:endParaRPr lang="en-US"/>
          </a:p>
        </p:txBody>
      </p:sp>
    </p:spTree>
    <p:extLst>
      <p:ext uri="{BB962C8B-B14F-4D97-AF65-F5344CB8AC3E}">
        <p14:creationId xmlns:p14="http://schemas.microsoft.com/office/powerpoint/2010/main" val="105310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DDA086-0D64-43F0-8AFD-8DD293D84ADF}" type="datetimeFigureOut">
              <a:rPr lang="en-US" smtClean="0"/>
              <a:t>4/14/2023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D86DE0-78F5-499C-9D9D-12B52BA710EE}" type="slidenum">
              <a:rPr lang="en-US" smtClean="0"/>
              <a:t>‹#›</a:t>
            </a:fld>
            <a:endParaRPr lang="en-US"/>
          </a:p>
        </p:txBody>
      </p:sp>
    </p:spTree>
    <p:extLst>
      <p:ext uri="{BB962C8B-B14F-4D97-AF65-F5344CB8AC3E}">
        <p14:creationId xmlns:p14="http://schemas.microsoft.com/office/powerpoint/2010/main" val="95120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86DE0-78F5-499C-9D9D-12B52BA710EE}" type="slidenum">
              <a:rPr lang="en-US" smtClean="0"/>
              <a:t>13</a:t>
            </a:fld>
            <a:endParaRPr lang="en-US"/>
          </a:p>
        </p:txBody>
      </p:sp>
    </p:spTree>
    <p:extLst>
      <p:ext uri="{BB962C8B-B14F-4D97-AF65-F5344CB8AC3E}">
        <p14:creationId xmlns:p14="http://schemas.microsoft.com/office/powerpoint/2010/main" val="138335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95FEB3E-C2AE-41AD-81AD-EC0CF61923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82433-DAA1-4600-A468-02C3D5AD6F1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5612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EB3E-C2AE-41AD-81AD-EC0CF61923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14237542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EB3E-C2AE-41AD-81AD-EC0CF61923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82433-DAA1-4600-A468-02C3D5AD6F1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607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EB3E-C2AE-41AD-81AD-EC0CF61923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2131212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5FEB3E-C2AE-41AD-81AD-EC0CF61923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82433-DAA1-4600-A468-02C3D5AD6F1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234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FEB3E-C2AE-41AD-81AD-EC0CF61923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22716568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5FEB3E-C2AE-41AD-81AD-EC0CF61923A9}"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424934720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5FEB3E-C2AE-41AD-81AD-EC0CF61923A9}"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32170984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FEB3E-C2AE-41AD-81AD-EC0CF61923A9}"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30981040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5FEB3E-C2AE-41AD-81AD-EC0CF61923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82433-DAA1-4600-A468-02C3D5AD6F10}" type="slidenum">
              <a:rPr lang="en-US" smtClean="0"/>
              <a:t>‹#›</a:t>
            </a:fld>
            <a:endParaRPr lang="en-US"/>
          </a:p>
        </p:txBody>
      </p:sp>
    </p:spTree>
    <p:extLst>
      <p:ext uri="{BB962C8B-B14F-4D97-AF65-F5344CB8AC3E}">
        <p14:creationId xmlns:p14="http://schemas.microsoft.com/office/powerpoint/2010/main" val="91507043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5FEB3E-C2AE-41AD-81AD-EC0CF61923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82433-DAA1-4600-A468-02C3D5AD6F1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3125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5FEB3E-C2AE-41AD-81AD-EC0CF61923A9}" type="datetimeFigureOut">
              <a:rPr lang="en-US" smtClean="0"/>
              <a:t>4/14/2023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8E82433-DAA1-4600-A468-02C3D5AD6F1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57440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slow">
    <p:push dir="u"/>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jp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 Id="rId14" Type="http://schemas.openxmlformats.org/officeDocument/2006/relationships/image" Target="../media/image4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jpg"/><Relationship Id="rId7" Type="http://schemas.openxmlformats.org/officeDocument/2006/relationships/image" Target="../media/image47.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46.jpg"/><Relationship Id="rId10" Type="http://schemas.openxmlformats.org/officeDocument/2006/relationships/image" Target="../media/image50.jpg"/><Relationship Id="rId4" Type="http://schemas.openxmlformats.org/officeDocument/2006/relationships/image" Target="../media/image45.jpg"/><Relationship Id="rId9"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59" y="208247"/>
            <a:ext cx="10515600" cy="1142843"/>
          </a:xfrm>
        </p:spPr>
        <p:txBody>
          <a:bodyPr>
            <a:noAutofit/>
          </a:bodyPr>
          <a:lstStyle/>
          <a:p>
            <a:pPr algn="ctr"/>
            <a:r>
              <a:rPr lang="en-US" sz="4800" dirty="0" smtClean="0">
                <a:latin typeface="Algerian" panose="04020705040A02060702" pitchFamily="82" charset="0"/>
              </a:rPr>
              <a:t>YILO KROBO MUNICIPAL ASSEMBLY</a:t>
            </a:r>
            <a:br>
              <a:rPr lang="en-US" sz="4800" dirty="0" smtClean="0">
                <a:latin typeface="Algerian" panose="04020705040A02060702" pitchFamily="82" charset="0"/>
              </a:rPr>
            </a:br>
            <a:endParaRPr lang="en-US" sz="4800" dirty="0">
              <a:latin typeface="Algerian" panose="04020705040A02060702" pitchFamily="82" charset="0"/>
            </a:endParaRPr>
          </a:p>
        </p:txBody>
      </p:sp>
      <p:pic>
        <p:nvPicPr>
          <p:cNvPr id="3" name="Picture 2" descr="C:\Users\Adeakye\YILO KROBO MUNICIPAL LOGO.jpg"/>
          <p:cNvPicPr/>
          <p:nvPr/>
        </p:nvPicPr>
        <p:blipFill>
          <a:blip r:embed="rId2" cstate="print"/>
          <a:srcRect/>
          <a:stretch>
            <a:fillRect/>
          </a:stretch>
        </p:blipFill>
        <p:spPr bwMode="auto">
          <a:xfrm>
            <a:off x="4999979" y="879363"/>
            <a:ext cx="2194559" cy="2008963"/>
          </a:xfrm>
          <a:prstGeom prst="rect">
            <a:avLst/>
          </a:prstGeom>
          <a:noFill/>
          <a:ln w="9525">
            <a:noFill/>
            <a:miter lim="800000"/>
            <a:headEnd/>
            <a:tailEnd/>
          </a:ln>
        </p:spPr>
      </p:pic>
      <p:sp>
        <p:nvSpPr>
          <p:cNvPr id="4" name="Rectangle 3"/>
          <p:cNvSpPr/>
          <p:nvPr/>
        </p:nvSpPr>
        <p:spPr>
          <a:xfrm>
            <a:off x="2448822" y="3049883"/>
            <a:ext cx="7812973" cy="707886"/>
          </a:xfrm>
          <a:prstGeom prst="rect">
            <a:avLst/>
          </a:prstGeom>
        </p:spPr>
        <p:txBody>
          <a:bodyPr wrap="none">
            <a:spAutoFit/>
          </a:bodyPr>
          <a:lstStyle/>
          <a:p>
            <a:pPr algn="ctr"/>
            <a:r>
              <a:rPr lang="en-US" sz="4000" b="1" dirty="0"/>
              <a:t>LOCAL ECONOMIC DEVELOPMENT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3919326"/>
            <a:ext cx="3698543" cy="29386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926" y="3919326"/>
            <a:ext cx="3946637" cy="29386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021" y="3919326"/>
            <a:ext cx="4066905" cy="2938674"/>
          </a:xfrm>
          <a:prstGeom prst="rect">
            <a:avLst/>
          </a:prstGeom>
        </p:spPr>
      </p:pic>
    </p:spTree>
    <p:extLst>
      <p:ext uri="{BB962C8B-B14F-4D97-AF65-F5344CB8AC3E}">
        <p14:creationId xmlns:p14="http://schemas.microsoft.com/office/powerpoint/2010/main" val="236560428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3169088"/>
              </p:ext>
            </p:extLst>
          </p:nvPr>
        </p:nvGraphicFramePr>
        <p:xfrm>
          <a:off x="3949040" y="483124"/>
          <a:ext cx="3994245" cy="6054982"/>
        </p:xfrm>
        <a:graphic>
          <a:graphicData uri="http://schemas.openxmlformats.org/drawingml/2006/table">
            <a:tbl>
              <a:tblPr firstRow="1" bandRow="1">
                <a:tableStyleId>{5C22544A-7EE6-4342-B048-85BDC9FD1C3A}</a:tableStyleId>
              </a:tblPr>
              <a:tblGrid>
                <a:gridCol w="3994245"/>
              </a:tblGrid>
              <a:tr h="1026268">
                <a:tc>
                  <a:txBody>
                    <a:bodyPr/>
                    <a:lstStyle/>
                    <a:p>
                      <a:pPr algn="ctr"/>
                      <a:r>
                        <a:rPr lang="en-US" sz="2400" dirty="0" smtClean="0">
                          <a:solidFill>
                            <a:schemeClr val="tx1"/>
                          </a:solidFill>
                        </a:rPr>
                        <a:t>Product D (Beads)</a:t>
                      </a:r>
                      <a:endParaRPr lang="en-US" sz="2400" dirty="0">
                        <a:solidFill>
                          <a:schemeClr val="tx1"/>
                        </a:solidFill>
                      </a:endParaRPr>
                    </a:p>
                  </a:txBody>
                  <a:tcPr/>
                </a:tc>
              </a:tr>
              <a:tr h="5028714">
                <a:tc>
                  <a:txBody>
                    <a:bodyPr/>
                    <a:lstStyle/>
                    <a:p>
                      <a:pPr marL="0" indent="0">
                        <a:buFont typeface="Wingdings" panose="05000000000000000000" pitchFamily="2" charset="2"/>
                        <a:buNone/>
                      </a:pPr>
                      <a:r>
                        <a:rPr lang="en-US" sz="1800" b="1" dirty="0" smtClean="0"/>
                        <a:t>Producing</a:t>
                      </a:r>
                      <a:r>
                        <a:rPr lang="en-US" sz="1800" b="1" baseline="0" dirty="0" smtClean="0"/>
                        <a:t> beads for domestic and international markets</a:t>
                      </a:r>
                      <a:endParaRPr lang="en-US" sz="1800" b="1" dirty="0" smtClean="0"/>
                    </a:p>
                    <a:p>
                      <a:pPr marL="0" indent="0">
                        <a:buFont typeface="Wingdings" panose="05000000000000000000" pitchFamily="2" charset="2"/>
                        <a:buNone/>
                      </a:pPr>
                      <a:endParaRPr lang="en-US" sz="1800" b="1" dirty="0" smtClean="0"/>
                    </a:p>
                    <a:p>
                      <a:pPr marL="285750" indent="-285750">
                        <a:buFont typeface="Wingdings" panose="05000000000000000000" pitchFamily="2" charset="2"/>
                        <a:buChar char="v"/>
                      </a:pPr>
                      <a:r>
                        <a:rPr lang="en-US" sz="1800" b="1" baseline="0" dirty="0" smtClean="0"/>
                        <a:t>Leading producer of beads in the country</a:t>
                      </a:r>
                    </a:p>
                    <a:p>
                      <a:pPr marL="285750" indent="-285750">
                        <a:buFont typeface="Wingdings" panose="05000000000000000000" pitchFamily="2" charset="2"/>
                        <a:buChar char="v"/>
                      </a:pPr>
                      <a:r>
                        <a:rPr lang="en-US" sz="1800" b="1" baseline="0" dirty="0" smtClean="0"/>
                        <a:t>Improve sanitation by 30% through recycling </a:t>
                      </a:r>
                    </a:p>
                    <a:p>
                      <a:pPr marL="285750" indent="-285750">
                        <a:buFont typeface="Wingdings" panose="05000000000000000000" pitchFamily="2" charset="2"/>
                        <a:buChar char="v"/>
                      </a:pPr>
                      <a:r>
                        <a:rPr lang="en-US" sz="1800" b="1" baseline="0" dirty="0" smtClean="0"/>
                        <a:t>Increase export </a:t>
                      </a:r>
                    </a:p>
                    <a:p>
                      <a:pPr marL="285750" indent="-285750">
                        <a:buFont typeface="Wingdings" panose="05000000000000000000" pitchFamily="2" charset="2"/>
                        <a:buChar char="v"/>
                      </a:pPr>
                      <a:r>
                        <a:rPr lang="en-US" sz="1800" b="1" baseline="0" dirty="0" smtClean="0"/>
                        <a:t>Improved IGF</a:t>
                      </a:r>
                      <a:endParaRPr lang="en-US" sz="1800" b="1" dirty="0"/>
                    </a:p>
                  </a:txBody>
                  <a:tcPr/>
                </a:tc>
              </a:tr>
            </a:tbl>
          </a:graphicData>
        </a:graphic>
      </p:graphicFrame>
    </p:spTree>
    <p:extLst>
      <p:ext uri="{BB962C8B-B14F-4D97-AF65-F5344CB8AC3E}">
        <p14:creationId xmlns:p14="http://schemas.microsoft.com/office/powerpoint/2010/main" val="35557905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2113811"/>
              </p:ext>
            </p:extLst>
          </p:nvPr>
        </p:nvGraphicFramePr>
        <p:xfrm>
          <a:off x="66675" y="717728"/>
          <a:ext cx="11963400" cy="597408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xmlns="" val="1039140499"/>
                    </a:ext>
                  </a:extLst>
                </a:gridCol>
                <a:gridCol w="3147069">
                  <a:extLst>
                    <a:ext uri="{9D8B030D-6E8A-4147-A177-3AD203B41FA5}">
                      <a16:colId xmlns:a16="http://schemas.microsoft.com/office/drawing/2014/main" xmlns="" val="3967476261"/>
                    </a:ext>
                  </a:extLst>
                </a:gridCol>
                <a:gridCol w="3535271">
                  <a:extLst>
                    <a:ext uri="{9D8B030D-6E8A-4147-A177-3AD203B41FA5}">
                      <a16:colId xmlns:a16="http://schemas.microsoft.com/office/drawing/2014/main" xmlns="" val="3219176577"/>
                    </a:ext>
                  </a:extLst>
                </a:gridCol>
                <a:gridCol w="3033160"/>
              </a:tblGrid>
              <a:tr h="682447">
                <a:tc>
                  <a:txBody>
                    <a:bodyPr/>
                    <a:lstStyle/>
                    <a:p>
                      <a:r>
                        <a:rPr lang="en-US" sz="2000" dirty="0" smtClean="0">
                          <a:solidFill>
                            <a:schemeClr val="tx1"/>
                          </a:solidFill>
                        </a:rPr>
                        <a:t>Krobo Mountains</a:t>
                      </a:r>
                      <a:endParaRPr lang="en-US" sz="2000" dirty="0">
                        <a:solidFill>
                          <a:schemeClr val="tx1"/>
                        </a:solidFill>
                      </a:endParaRPr>
                    </a:p>
                  </a:txBody>
                  <a:tcPr/>
                </a:tc>
                <a:tc>
                  <a:txBody>
                    <a:bodyPr/>
                    <a:lstStyle/>
                    <a:p>
                      <a:r>
                        <a:rPr lang="en-US" sz="2000" dirty="0" smtClean="0">
                          <a:solidFill>
                            <a:schemeClr val="tx1"/>
                          </a:solidFill>
                        </a:rPr>
                        <a:t>Mango Processing into mango Juice &amp; Chips</a:t>
                      </a:r>
                      <a:endParaRPr lang="en-US" sz="2000" dirty="0">
                        <a:solidFill>
                          <a:schemeClr val="tx1"/>
                        </a:solidFill>
                      </a:endParaRPr>
                    </a:p>
                  </a:txBody>
                  <a:tcPr/>
                </a:tc>
                <a:tc>
                  <a:txBody>
                    <a:bodyPr/>
                    <a:lstStyle/>
                    <a:p>
                      <a:r>
                        <a:rPr lang="en-US" sz="2000" dirty="0" smtClean="0">
                          <a:solidFill>
                            <a:schemeClr val="tx1"/>
                          </a:solidFill>
                        </a:rPr>
                        <a:t>Cassava processing into fortified </a:t>
                      </a:r>
                      <a:r>
                        <a:rPr lang="en-US" sz="2000" dirty="0" err="1" smtClean="0">
                          <a:solidFill>
                            <a:schemeClr val="tx1"/>
                          </a:solidFill>
                        </a:rPr>
                        <a:t>Gari</a:t>
                      </a:r>
                      <a:endParaRPr lang="en-US" sz="2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Beads</a:t>
                      </a:r>
                    </a:p>
                    <a:p>
                      <a:endParaRPr lang="en-US" sz="2000" dirty="0">
                        <a:solidFill>
                          <a:schemeClr val="tx1"/>
                        </a:solidFill>
                      </a:endParaRPr>
                    </a:p>
                  </a:txBody>
                  <a:tcPr/>
                </a:tc>
                <a:extLst>
                  <a:ext uri="{0D108BD9-81ED-4DB2-BD59-A6C34878D82A}">
                    <a16:rowId xmlns:a16="http://schemas.microsoft.com/office/drawing/2014/main" xmlns="" val="4215827493"/>
                  </a:ext>
                </a:extLst>
              </a:tr>
              <a:tr h="4434929">
                <a:tc>
                  <a:txBody>
                    <a:bodyPr/>
                    <a:lstStyle/>
                    <a:p>
                      <a:pPr marL="285750" indent="-285750">
                        <a:buFont typeface="Wingdings" panose="05000000000000000000" pitchFamily="2" charset="2"/>
                        <a:buChar char="q"/>
                      </a:pPr>
                      <a:r>
                        <a:rPr lang="en-US" sz="2000" dirty="0" smtClean="0"/>
                        <a:t>To develop the Krobo</a:t>
                      </a:r>
                      <a:r>
                        <a:rPr lang="en-US" sz="2000" baseline="0" dirty="0" smtClean="0"/>
                        <a:t> mountain into one of the first-class eco-tourism parks in Ghana.</a:t>
                      </a:r>
                    </a:p>
                    <a:p>
                      <a:pPr marL="285750" indent="-285750">
                        <a:buFont typeface="Wingdings" panose="05000000000000000000" pitchFamily="2" charset="2"/>
                        <a:buChar char="q"/>
                      </a:pPr>
                      <a:r>
                        <a:rPr lang="en-US" sz="2000" baseline="0" dirty="0" smtClean="0"/>
                        <a:t>To Improve IGF by 70% by the end of 2027</a:t>
                      </a:r>
                    </a:p>
                    <a:p>
                      <a:pPr marL="285750" indent="-285750">
                        <a:buFont typeface="Wingdings" panose="05000000000000000000" pitchFamily="2" charset="2"/>
                        <a:buChar char="q"/>
                      </a:pPr>
                      <a:r>
                        <a:rPr lang="en-US" sz="2000" baseline="0" dirty="0" smtClean="0"/>
                        <a:t>To Reduce unemployment by 40% by the end of 2027.</a:t>
                      </a:r>
                    </a:p>
                    <a:p>
                      <a:pPr marL="285750" indent="-285750">
                        <a:buFont typeface="Wingdings" panose="05000000000000000000" pitchFamily="2" charset="2"/>
                        <a:buChar char="q"/>
                      </a:pPr>
                      <a:endParaRPr lang="en-US" sz="2000" baseline="0" dirty="0" smtClean="0"/>
                    </a:p>
                    <a:p>
                      <a:pPr marL="285750" indent="-285750">
                        <a:buFont typeface="Wingdings" panose="05000000000000000000" pitchFamily="2" charset="2"/>
                        <a:buChar char="q"/>
                      </a:pPr>
                      <a:endParaRPr lang="en-US" sz="2000" baseline="0" dirty="0" smtClean="0"/>
                    </a:p>
                    <a:p>
                      <a:pPr marL="285750" indent="-285750">
                        <a:buFont typeface="Wingdings" panose="05000000000000000000" pitchFamily="2" charset="2"/>
                        <a:buChar char="q"/>
                      </a:pPr>
                      <a:endParaRPr lang="en-US" sz="2000" baseline="0" dirty="0" smtClean="0"/>
                    </a:p>
                    <a:p>
                      <a:pPr marL="285750" indent="-285750">
                        <a:buFont typeface="Wingdings" panose="05000000000000000000" pitchFamily="2" charset="2"/>
                        <a:buChar char="q"/>
                      </a:pPr>
                      <a:endParaRPr lang="en-US" sz="2000" dirty="0"/>
                    </a:p>
                  </a:txBody>
                  <a:tcPr/>
                </a:tc>
                <a:tc>
                  <a:txBody>
                    <a:bodyPr/>
                    <a:lstStyle/>
                    <a:p>
                      <a:pPr marL="285750" indent="-285750">
                        <a:buFont typeface="Wingdings" panose="05000000000000000000" pitchFamily="2" charset="2"/>
                        <a:buChar char="q"/>
                      </a:pPr>
                      <a:r>
                        <a:rPr lang="en-US" sz="2000" dirty="0" smtClean="0"/>
                        <a:t>Reduce post-harvest loss by 30% by the end of 2027.</a:t>
                      </a:r>
                    </a:p>
                    <a:p>
                      <a:pPr marL="285750" indent="-285750">
                        <a:buFont typeface="Wingdings" panose="05000000000000000000" pitchFamily="2" charset="2"/>
                        <a:buChar char="q"/>
                      </a:pPr>
                      <a:r>
                        <a:rPr lang="en-US" sz="2000" dirty="0" smtClean="0"/>
                        <a:t>Build</a:t>
                      </a:r>
                      <a:r>
                        <a:rPr lang="en-US" sz="2000" baseline="0" dirty="0" smtClean="0"/>
                        <a:t> capacity of 60% of mango farmers in order to improve quality by the end of 2027</a:t>
                      </a:r>
                    </a:p>
                    <a:p>
                      <a:pPr marL="285750" indent="-285750">
                        <a:buFont typeface="Wingdings" panose="05000000000000000000" pitchFamily="2" charset="2"/>
                        <a:buChar char="q"/>
                      </a:pPr>
                      <a:r>
                        <a:rPr lang="en-US" sz="2000" baseline="0" dirty="0" smtClean="0"/>
                        <a:t>Improve income of farmers.</a:t>
                      </a:r>
                    </a:p>
                    <a:p>
                      <a:pPr marL="285750" indent="-285750">
                        <a:buFont typeface="Wingdings" panose="05000000000000000000" pitchFamily="2" charset="2"/>
                        <a:buChar char="q"/>
                      </a:pPr>
                      <a:r>
                        <a:rPr lang="en-US" sz="2000" baseline="0" dirty="0" smtClean="0"/>
                        <a:t>Link over 50% processors to bigger markets by the end of 2027.</a:t>
                      </a:r>
                    </a:p>
                    <a:p>
                      <a:pPr marL="285750" indent="-285750">
                        <a:buFont typeface="Wingdings" panose="05000000000000000000" pitchFamily="2" charset="2"/>
                        <a:buChar char="q"/>
                      </a:pPr>
                      <a:endParaRPr lang="en-US" sz="2000" baseline="0" dirty="0" smtClean="0"/>
                    </a:p>
                    <a:p>
                      <a:pPr marL="285750" indent="-285750">
                        <a:buFont typeface="Wingdings" panose="05000000000000000000" pitchFamily="2" charset="2"/>
                        <a:buChar char="q"/>
                      </a:pPr>
                      <a:endParaRPr lang="en-US" sz="2000" dirty="0"/>
                    </a:p>
                  </a:txBody>
                  <a:tcPr/>
                </a:tc>
                <a:tc>
                  <a:txBody>
                    <a:bodyPr/>
                    <a:lstStyle/>
                    <a:p>
                      <a:pPr marL="285750" indent="-285750">
                        <a:buFont typeface="Wingdings" panose="05000000000000000000" pitchFamily="2" charset="2"/>
                        <a:buChar char="q"/>
                      </a:pPr>
                      <a:r>
                        <a:rPr lang="en-US" sz="2000" dirty="0" smtClean="0"/>
                        <a:t>Reduce post-harvest</a:t>
                      </a:r>
                      <a:r>
                        <a:rPr lang="en-US" sz="2000" baseline="0" dirty="0" smtClean="0"/>
                        <a:t> loss by 15% by the end of 2027.</a:t>
                      </a:r>
                    </a:p>
                    <a:p>
                      <a:pPr marL="285750" indent="-285750">
                        <a:buFont typeface="Wingdings" panose="05000000000000000000" pitchFamily="2" charset="2"/>
                        <a:buChar char="q"/>
                      </a:pPr>
                      <a:r>
                        <a:rPr lang="en-US" sz="2000" baseline="0" dirty="0" smtClean="0"/>
                        <a:t>Improve income of farmers</a:t>
                      </a:r>
                    </a:p>
                    <a:p>
                      <a:pPr marL="285750" indent="-285750">
                        <a:buFont typeface="Wingdings" panose="05000000000000000000" pitchFamily="2" charset="2"/>
                        <a:buChar char="q"/>
                      </a:pPr>
                      <a:r>
                        <a:rPr lang="en-US" sz="2000" baseline="0" dirty="0" smtClean="0"/>
                        <a:t>Reduce unemployment by 40% by the end of 2027.</a:t>
                      </a:r>
                    </a:p>
                    <a:p>
                      <a:pPr marL="285750" indent="-285750">
                        <a:buFont typeface="Wingdings" panose="05000000000000000000" pitchFamily="2" charset="2"/>
                        <a:buChar char="q"/>
                      </a:pPr>
                      <a:r>
                        <a:rPr lang="en-US" sz="2000" baseline="0" dirty="0" smtClean="0"/>
                        <a:t>Link over 50%  processors to bigger markets</a:t>
                      </a:r>
                    </a:p>
                    <a:p>
                      <a:pPr marL="285750" indent="-285750">
                        <a:buFont typeface="Wingdings" panose="05000000000000000000" pitchFamily="2" charset="2"/>
                        <a:buChar char="q"/>
                      </a:pPr>
                      <a:r>
                        <a:rPr lang="en-US" sz="2000" baseline="0" dirty="0" smtClean="0"/>
                        <a:t> To build the capacity of 200 women who are into cassava farming, processing and marketing by the of 2027</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baseline="0" dirty="0" smtClean="0"/>
                        <a:t>To Improve IGF by 70% by the end of 2027</a:t>
                      </a:r>
                    </a:p>
                    <a:p>
                      <a:pPr marL="285750" indent="-285750">
                        <a:buFont typeface="Wingdings" panose="05000000000000000000" pitchFamily="2" charset="2"/>
                        <a:buChar char="q"/>
                      </a:pPr>
                      <a:endParaRPr lang="en-US" sz="2000" baseline="0" dirty="0" smtClean="0"/>
                    </a:p>
                    <a:p>
                      <a:pPr marL="285750" indent="-285750">
                        <a:buFont typeface="Wingdings" panose="05000000000000000000" pitchFamily="2" charset="2"/>
                        <a:buChar char="q"/>
                      </a:pPr>
                      <a:endParaRPr lang="en-US" sz="2000" dirty="0"/>
                    </a:p>
                  </a:txBody>
                  <a:tcPr/>
                </a:tc>
                <a:tc>
                  <a:txBody>
                    <a:bodyPr/>
                    <a:lstStyle/>
                    <a:p>
                      <a:pPr marL="285750" indent="-285750">
                        <a:buFont typeface="Wingdings" panose="05000000000000000000" pitchFamily="2" charset="2"/>
                        <a:buChar char="q"/>
                      </a:pPr>
                      <a:r>
                        <a:rPr lang="en-US" sz="2000" baseline="0" dirty="0" smtClean="0"/>
                        <a:t>To Improve IGF by 70% by the end of 2027</a:t>
                      </a:r>
                    </a:p>
                    <a:p>
                      <a:pPr marL="285750" indent="-285750">
                        <a:buFont typeface="Wingdings" panose="05000000000000000000" pitchFamily="2" charset="2"/>
                        <a:buChar char="q"/>
                      </a:pPr>
                      <a:r>
                        <a:rPr lang="en-US" sz="2000" baseline="0" dirty="0" smtClean="0"/>
                        <a:t>To Reduce unemployment by 40% by the end of 2027</a:t>
                      </a:r>
                    </a:p>
                    <a:p>
                      <a:pPr marL="285750" indent="-285750">
                        <a:buFont typeface="Wingdings" panose="05000000000000000000" pitchFamily="2" charset="2"/>
                        <a:buChar char="q"/>
                      </a:pPr>
                      <a:r>
                        <a:rPr lang="en-US" sz="2000" baseline="0" dirty="0" smtClean="0"/>
                        <a:t>To improve the income of bead producers and designers </a:t>
                      </a:r>
                    </a:p>
                    <a:p>
                      <a:pPr marL="0" indent="0">
                        <a:buFont typeface="Wingdings" panose="05000000000000000000" pitchFamily="2" charset="2"/>
                        <a:buNone/>
                      </a:pPr>
                      <a:endParaRPr lang="en-US" sz="2000" dirty="0"/>
                    </a:p>
                  </a:txBody>
                  <a:tcPr/>
                </a:tc>
                <a:extLst>
                  <a:ext uri="{0D108BD9-81ED-4DB2-BD59-A6C34878D82A}">
                    <a16:rowId xmlns:a16="http://schemas.microsoft.com/office/drawing/2014/main" xmlns="" val="81827956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796" y="184453"/>
            <a:ext cx="4478456" cy="609475"/>
          </a:xfrm>
          <a:prstGeom prst="rect">
            <a:avLst/>
          </a:prstGeom>
        </p:spPr>
      </p:pic>
    </p:spTree>
    <p:extLst>
      <p:ext uri="{BB962C8B-B14F-4D97-AF65-F5344CB8AC3E}">
        <p14:creationId xmlns:p14="http://schemas.microsoft.com/office/powerpoint/2010/main" val="284480912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21" y="82321"/>
            <a:ext cx="10515600" cy="577410"/>
          </a:xfrm>
        </p:spPr>
        <p:txBody>
          <a:bodyPr>
            <a:normAutofit fontScale="90000"/>
          </a:bodyPr>
          <a:lstStyle/>
          <a:p>
            <a:pPr algn="ctr"/>
            <a:r>
              <a:rPr lang="en-US" dirty="0" smtClean="0"/>
              <a:t>Output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114887"/>
              </p:ext>
            </p:extLst>
          </p:nvPr>
        </p:nvGraphicFramePr>
        <p:xfrm>
          <a:off x="-1" y="659731"/>
          <a:ext cx="11990895" cy="7223760"/>
        </p:xfrm>
        <a:graphic>
          <a:graphicData uri="http://schemas.openxmlformats.org/drawingml/2006/table">
            <a:tbl>
              <a:tblPr firstRow="1" bandRow="1">
                <a:tableStyleId>{5C22544A-7EE6-4342-B048-85BDC9FD1C3A}</a:tableStyleId>
              </a:tblPr>
              <a:tblGrid>
                <a:gridCol w="2604620">
                  <a:extLst>
                    <a:ext uri="{9D8B030D-6E8A-4147-A177-3AD203B41FA5}">
                      <a16:colId xmlns:a16="http://schemas.microsoft.com/office/drawing/2014/main" xmlns="" val="725471334"/>
                    </a:ext>
                  </a:extLst>
                </a:gridCol>
                <a:gridCol w="3004329">
                  <a:extLst>
                    <a:ext uri="{9D8B030D-6E8A-4147-A177-3AD203B41FA5}">
                      <a16:colId xmlns:a16="http://schemas.microsoft.com/office/drawing/2014/main" xmlns="" val="223218456"/>
                    </a:ext>
                  </a:extLst>
                </a:gridCol>
                <a:gridCol w="3525625">
                  <a:extLst>
                    <a:ext uri="{9D8B030D-6E8A-4147-A177-3AD203B41FA5}">
                      <a16:colId xmlns:a16="http://schemas.microsoft.com/office/drawing/2014/main" xmlns="" val="841239752"/>
                    </a:ext>
                  </a:extLst>
                </a:gridCol>
                <a:gridCol w="2856321"/>
              </a:tblGrid>
              <a:tr h="729654">
                <a:tc>
                  <a:txBody>
                    <a:bodyPr/>
                    <a:lstStyle/>
                    <a:p>
                      <a:r>
                        <a:rPr lang="en-US" dirty="0" smtClean="0">
                          <a:solidFill>
                            <a:schemeClr val="tx1"/>
                          </a:solidFill>
                        </a:rPr>
                        <a:t>Developed Krobo Mountain</a:t>
                      </a:r>
                      <a:r>
                        <a:rPr lang="en-US" baseline="0" dirty="0" smtClean="0">
                          <a:solidFill>
                            <a:schemeClr val="tx1"/>
                          </a:solidFill>
                        </a:rPr>
                        <a:t> into tourist attraction</a:t>
                      </a:r>
                      <a:endParaRPr lang="en-US" dirty="0">
                        <a:solidFill>
                          <a:schemeClr val="tx1"/>
                        </a:solidFill>
                      </a:endParaRPr>
                    </a:p>
                  </a:txBody>
                  <a:tcPr/>
                </a:tc>
                <a:tc>
                  <a:txBody>
                    <a:bodyPr/>
                    <a:lstStyle/>
                    <a:p>
                      <a:r>
                        <a:rPr lang="en-US" dirty="0" smtClean="0">
                          <a:solidFill>
                            <a:schemeClr val="tx1"/>
                          </a:solidFill>
                        </a:rPr>
                        <a:t>Processed mango into juice &amp; chips</a:t>
                      </a:r>
                      <a:endParaRPr lang="en-US" dirty="0">
                        <a:solidFill>
                          <a:schemeClr val="tx1"/>
                        </a:solidFill>
                      </a:endParaRPr>
                    </a:p>
                  </a:txBody>
                  <a:tcPr/>
                </a:tc>
                <a:tc>
                  <a:txBody>
                    <a:bodyPr/>
                    <a:lstStyle/>
                    <a:p>
                      <a:r>
                        <a:rPr lang="en-US" dirty="0" smtClean="0">
                          <a:solidFill>
                            <a:schemeClr val="tx1"/>
                          </a:solidFill>
                        </a:rPr>
                        <a:t>Processed cassava into fortified </a:t>
                      </a:r>
                      <a:r>
                        <a:rPr lang="en-US" dirty="0" err="1" smtClean="0">
                          <a:solidFill>
                            <a:schemeClr val="tx1"/>
                          </a:solidFill>
                        </a:rPr>
                        <a:t>Gari</a:t>
                      </a:r>
                      <a:endParaRPr lang="en-US" dirty="0">
                        <a:solidFill>
                          <a:schemeClr val="tx1"/>
                        </a:solidFill>
                      </a:endParaRPr>
                    </a:p>
                  </a:txBody>
                  <a:tcPr/>
                </a:tc>
                <a:tc>
                  <a:txBody>
                    <a:bodyPr/>
                    <a:lstStyle/>
                    <a:p>
                      <a:r>
                        <a:rPr lang="en-US" dirty="0" smtClean="0">
                          <a:solidFill>
                            <a:schemeClr val="tx1"/>
                          </a:solidFill>
                        </a:rPr>
                        <a:t>Beads</a:t>
                      </a:r>
                      <a:endParaRPr lang="en-US" dirty="0">
                        <a:solidFill>
                          <a:schemeClr val="tx1"/>
                        </a:solidFill>
                      </a:endParaRPr>
                    </a:p>
                  </a:txBody>
                  <a:tcPr/>
                </a:tc>
                <a:extLst>
                  <a:ext uri="{0D108BD9-81ED-4DB2-BD59-A6C34878D82A}">
                    <a16:rowId xmlns:a16="http://schemas.microsoft.com/office/drawing/2014/main" xmlns="" val="3244624401"/>
                  </a:ext>
                </a:extLst>
              </a:tr>
              <a:tr h="5083452">
                <a:tc>
                  <a:txBody>
                    <a:bodyPr/>
                    <a:lstStyle/>
                    <a:p>
                      <a:pPr marL="285750" indent="-285750">
                        <a:buFont typeface="Wingdings" panose="05000000000000000000" pitchFamily="2" charset="2"/>
                        <a:buChar char="q"/>
                      </a:pPr>
                      <a:r>
                        <a:rPr lang="en-US" sz="2400" dirty="0" smtClean="0"/>
                        <a:t>Developed</a:t>
                      </a:r>
                      <a:r>
                        <a:rPr lang="en-US" sz="2400" baseline="0" dirty="0" smtClean="0"/>
                        <a:t> tourist facility at Krobo Mountain.</a:t>
                      </a:r>
                    </a:p>
                    <a:p>
                      <a:pPr marL="285750" indent="-285750">
                        <a:buFont typeface="Wingdings" panose="05000000000000000000" pitchFamily="2" charset="2"/>
                        <a:buChar char="q"/>
                      </a:pPr>
                      <a:r>
                        <a:rPr lang="en-US" sz="2400" baseline="0" dirty="0" smtClean="0"/>
                        <a:t>Increased number of tourists in the Municipality</a:t>
                      </a:r>
                    </a:p>
                    <a:p>
                      <a:pPr marL="0" indent="0">
                        <a:buFont typeface="Wingdings" panose="05000000000000000000" pitchFamily="2" charset="2"/>
                        <a:buNone/>
                      </a:pPr>
                      <a:endParaRPr lang="en-US" sz="2400" baseline="0" dirty="0" smtClean="0"/>
                    </a:p>
                    <a:p>
                      <a:pPr marL="285750" indent="-285750">
                        <a:buFont typeface="Wingdings" panose="05000000000000000000" pitchFamily="2" charset="2"/>
                        <a:buChar char="q"/>
                      </a:pPr>
                      <a:endParaRPr lang="en-US" sz="2400" dirty="0"/>
                    </a:p>
                  </a:txBody>
                  <a:tcPr/>
                </a:tc>
                <a:tc>
                  <a:txBody>
                    <a:bodyPr/>
                    <a:lstStyle/>
                    <a:p>
                      <a:pPr marL="285750" indent="-285750">
                        <a:buFont typeface="Wingdings" panose="05000000000000000000" pitchFamily="2" charset="2"/>
                        <a:buChar char="q"/>
                      </a:pPr>
                      <a:r>
                        <a:rPr lang="en-US" sz="2400" dirty="0" smtClean="0"/>
                        <a:t> Increased in mango production for domestic and international market</a:t>
                      </a:r>
                    </a:p>
                    <a:p>
                      <a:pPr marL="285750" indent="-285750">
                        <a:buFont typeface="Wingdings" panose="05000000000000000000" pitchFamily="2" charset="2"/>
                        <a:buChar char="q"/>
                      </a:pPr>
                      <a:r>
                        <a:rPr lang="en-US" sz="2400" dirty="0" smtClean="0"/>
                        <a:t>Increased processing of mango</a:t>
                      </a:r>
                      <a:r>
                        <a:rPr lang="en-US" sz="2400" baseline="0" dirty="0" smtClean="0"/>
                        <a:t> </a:t>
                      </a:r>
                    </a:p>
                    <a:p>
                      <a:pPr marL="285750" indent="-285750">
                        <a:buFont typeface="Wingdings" panose="05000000000000000000" pitchFamily="2" charset="2"/>
                        <a:buChar char="q"/>
                      </a:pPr>
                      <a:r>
                        <a:rPr lang="en-US" sz="2400" baseline="0" dirty="0" smtClean="0"/>
                        <a:t>Reduction in post harvest losses</a:t>
                      </a:r>
                    </a:p>
                    <a:p>
                      <a:pPr marL="285750" indent="-285750">
                        <a:buFont typeface="Wingdings" panose="05000000000000000000" pitchFamily="2" charset="2"/>
                        <a:buChar char="q"/>
                      </a:pPr>
                      <a:r>
                        <a:rPr lang="en-US" sz="2400" baseline="0" dirty="0" smtClean="0"/>
                        <a:t>Improved farming technologies of farmers</a:t>
                      </a:r>
                    </a:p>
                    <a:p>
                      <a:pPr marL="285750" indent="-285750">
                        <a:buFont typeface="Wingdings" panose="05000000000000000000" pitchFamily="2" charset="2"/>
                        <a:buChar char="q"/>
                      </a:pPr>
                      <a:r>
                        <a:rPr lang="en-US" sz="2400" baseline="0" dirty="0" smtClean="0"/>
                        <a:t>Increased market for mango</a:t>
                      </a:r>
                    </a:p>
                    <a:p>
                      <a:pPr marL="285750" indent="-285750">
                        <a:buFont typeface="Wingdings" panose="05000000000000000000" pitchFamily="2" charset="2"/>
                        <a:buChar char="q"/>
                      </a:pPr>
                      <a:endParaRPr lang="en-US" sz="2400" baseline="0" dirty="0" smtClean="0"/>
                    </a:p>
                    <a:p>
                      <a:pPr marL="285750" indent="-285750">
                        <a:buFont typeface="Wingdings" panose="05000000000000000000" pitchFamily="2" charset="2"/>
                        <a:buChar char="q"/>
                      </a:pPr>
                      <a:endParaRPr lang="en-US" sz="2400" baseline="0" dirty="0" smtClean="0"/>
                    </a:p>
                    <a:p>
                      <a:pPr marL="285750" indent="-285750">
                        <a:buFont typeface="Wingdings" panose="05000000000000000000" pitchFamily="2" charset="2"/>
                        <a:buChar char="q"/>
                      </a:pPr>
                      <a:endParaRPr lang="en-US" sz="2400" baseline="0" dirty="0" smtClean="0"/>
                    </a:p>
                    <a:p>
                      <a:pPr marL="285750" indent="-285750">
                        <a:buFont typeface="Wingdings" panose="05000000000000000000" pitchFamily="2" charset="2"/>
                        <a:buChar char="q"/>
                      </a:pPr>
                      <a:endParaRPr lang="en-US" sz="2400" dirty="0"/>
                    </a:p>
                  </a:txBody>
                  <a:tcPr/>
                </a:tc>
                <a:tc>
                  <a:txBody>
                    <a:bodyPr/>
                    <a:lstStyle/>
                    <a:p>
                      <a:pPr marL="285750" indent="-285750">
                        <a:buFont typeface="Wingdings" panose="05000000000000000000" pitchFamily="2" charset="2"/>
                        <a:buChar char="q"/>
                      </a:pPr>
                      <a:r>
                        <a:rPr lang="en-US" sz="2400" dirty="0" smtClean="0"/>
                        <a:t>Increase production of Cassava</a:t>
                      </a:r>
                      <a:r>
                        <a:rPr lang="en-US" sz="2400" baseline="0" dirty="0" smtClean="0"/>
                        <a:t> by 50%</a:t>
                      </a:r>
                    </a:p>
                    <a:p>
                      <a:pPr marL="285750" indent="-285750">
                        <a:buFont typeface="Wingdings" panose="05000000000000000000" pitchFamily="2" charset="2"/>
                        <a:buChar char="q"/>
                      </a:pPr>
                      <a:r>
                        <a:rPr lang="en-US" sz="2400" baseline="0" dirty="0" smtClean="0"/>
                        <a:t>Reduction in post harvest losses</a:t>
                      </a:r>
                      <a:endParaRPr lang="en-US" sz="2400" dirty="0" smtClean="0"/>
                    </a:p>
                    <a:p>
                      <a:pPr marL="285750" indent="-285750">
                        <a:buFont typeface="Wingdings" panose="05000000000000000000" pitchFamily="2" charset="2"/>
                        <a:buChar char="q"/>
                      </a:pPr>
                      <a:r>
                        <a:rPr lang="en-US" sz="2400" dirty="0" smtClean="0"/>
                        <a:t>Number of women whose capacities</a:t>
                      </a:r>
                      <a:r>
                        <a:rPr lang="en-US" sz="2400" baseline="0" dirty="0" smtClean="0"/>
                        <a:t> have been built</a:t>
                      </a:r>
                    </a:p>
                    <a:p>
                      <a:pPr marL="285750" indent="-285750">
                        <a:buFont typeface="Wingdings" panose="05000000000000000000" pitchFamily="2" charset="2"/>
                        <a:buChar char="q"/>
                      </a:pPr>
                      <a:r>
                        <a:rPr lang="en-US" sz="2400" baseline="0" dirty="0" smtClean="0"/>
                        <a:t>Increased in market linkages</a:t>
                      </a:r>
                    </a:p>
                    <a:p>
                      <a:pPr marL="285750" indent="-285750">
                        <a:buFont typeface="Wingdings" panose="05000000000000000000" pitchFamily="2" charset="2"/>
                        <a:buChar char="q"/>
                      </a:pPr>
                      <a:r>
                        <a:rPr lang="en-US" sz="2400" baseline="0" dirty="0" smtClean="0"/>
                        <a:t>Increased adoption of new technologies</a:t>
                      </a:r>
                      <a:endParaRPr lang="en-US" sz="2400" dirty="0" smtClean="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endParaRPr lang="en-US" sz="2400" dirty="0"/>
                    </a:p>
                  </a:txBody>
                  <a:tcPr/>
                </a:tc>
                <a:tc>
                  <a:txBody>
                    <a:bodyPr/>
                    <a:lstStyle/>
                    <a:p>
                      <a:pPr marL="285750" indent="-285750">
                        <a:buFont typeface="Wingdings" panose="05000000000000000000" pitchFamily="2" charset="2"/>
                        <a:buChar char="q"/>
                      </a:pPr>
                      <a:r>
                        <a:rPr lang="en-US" sz="2400" dirty="0" smtClean="0"/>
                        <a:t>Increase production</a:t>
                      </a:r>
                      <a:r>
                        <a:rPr lang="en-US" sz="2400" baseline="0" dirty="0" smtClean="0"/>
                        <a:t> and marketing </a:t>
                      </a:r>
                      <a:r>
                        <a:rPr lang="en-US" sz="2400" dirty="0" smtClean="0"/>
                        <a:t>of bead</a:t>
                      </a:r>
                      <a:r>
                        <a:rPr lang="en-US" sz="2400" baseline="0" dirty="0" smtClean="0"/>
                        <a:t>s 50%</a:t>
                      </a:r>
                    </a:p>
                    <a:p>
                      <a:pPr marL="285750" indent="-285750">
                        <a:buFont typeface="Wingdings" panose="05000000000000000000" pitchFamily="2" charset="2"/>
                        <a:buChar char="q"/>
                      </a:pPr>
                      <a:r>
                        <a:rPr lang="en-US" sz="2400" baseline="0" dirty="0" smtClean="0"/>
                        <a:t>Improvement of sanitation</a:t>
                      </a:r>
                      <a:endParaRPr lang="en-US" sz="2400" dirty="0" smtClean="0"/>
                    </a:p>
                    <a:p>
                      <a:pPr marL="285750" indent="-285750">
                        <a:buFont typeface="Wingdings" panose="05000000000000000000" pitchFamily="2" charset="2"/>
                        <a:buChar char="q"/>
                      </a:pPr>
                      <a:r>
                        <a:rPr lang="en-US" sz="2400" dirty="0" smtClean="0"/>
                        <a:t>Number of women whose capacities</a:t>
                      </a:r>
                      <a:r>
                        <a:rPr lang="en-US" sz="2400" baseline="0" dirty="0" smtClean="0"/>
                        <a:t> have been built</a:t>
                      </a:r>
                    </a:p>
                    <a:p>
                      <a:pPr marL="285750" indent="-285750">
                        <a:buFont typeface="Wingdings" panose="05000000000000000000" pitchFamily="2" charset="2"/>
                        <a:buChar char="q"/>
                      </a:pPr>
                      <a:r>
                        <a:rPr lang="en-US" sz="2400" baseline="0" dirty="0" smtClean="0"/>
                        <a:t>Increased in market linkages</a:t>
                      </a:r>
                    </a:p>
                    <a:p>
                      <a:pPr marL="0" indent="0">
                        <a:buFont typeface="Wingdings" panose="05000000000000000000" pitchFamily="2" charset="2"/>
                        <a:buNone/>
                      </a:pPr>
                      <a:endParaRPr lang="en-US" sz="2400" dirty="0" smtClean="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endParaRPr lang="en-US" sz="2400" dirty="0"/>
                    </a:p>
                  </a:txBody>
                  <a:tcPr/>
                </a:tc>
                <a:extLst>
                  <a:ext uri="{0D108BD9-81ED-4DB2-BD59-A6C34878D82A}">
                    <a16:rowId xmlns:a16="http://schemas.microsoft.com/office/drawing/2014/main" xmlns="" val="1261700493"/>
                  </a:ext>
                </a:extLst>
              </a:tr>
            </a:tbl>
          </a:graphicData>
        </a:graphic>
      </p:graphicFrame>
    </p:spTree>
    <p:extLst>
      <p:ext uri="{BB962C8B-B14F-4D97-AF65-F5344CB8AC3E}">
        <p14:creationId xmlns:p14="http://schemas.microsoft.com/office/powerpoint/2010/main" val="34319900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515600" cy="549275"/>
          </a:xfrm>
        </p:spPr>
        <p:txBody>
          <a:bodyPr>
            <a:normAutofit fontScale="90000"/>
          </a:bodyPr>
          <a:lstStyle/>
          <a:p>
            <a:pPr algn="ctr"/>
            <a:r>
              <a:rPr lang="en-US" sz="4000" dirty="0" smtClean="0"/>
              <a:t>Strategies</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741844"/>
              </p:ext>
            </p:extLst>
          </p:nvPr>
        </p:nvGraphicFramePr>
        <p:xfrm>
          <a:off x="159650" y="438150"/>
          <a:ext cx="12241899" cy="7511565"/>
        </p:xfrm>
        <a:graphic>
          <a:graphicData uri="http://schemas.openxmlformats.org/drawingml/2006/table">
            <a:tbl>
              <a:tblPr firstRow="1" bandRow="1">
                <a:tableStyleId>{5C22544A-7EE6-4342-B048-85BDC9FD1C3A}</a:tableStyleId>
              </a:tblPr>
              <a:tblGrid>
                <a:gridCol w="1592950">
                  <a:extLst>
                    <a:ext uri="{9D8B030D-6E8A-4147-A177-3AD203B41FA5}">
                      <a16:colId xmlns:a16="http://schemas.microsoft.com/office/drawing/2014/main" xmlns="" val="992362842"/>
                    </a:ext>
                  </a:extLst>
                </a:gridCol>
                <a:gridCol w="3444635">
                  <a:extLst>
                    <a:ext uri="{9D8B030D-6E8A-4147-A177-3AD203B41FA5}">
                      <a16:colId xmlns:a16="http://schemas.microsoft.com/office/drawing/2014/main" xmlns="" val="1053477685"/>
                    </a:ext>
                  </a:extLst>
                </a:gridCol>
                <a:gridCol w="4844882">
                  <a:extLst>
                    <a:ext uri="{9D8B030D-6E8A-4147-A177-3AD203B41FA5}">
                      <a16:colId xmlns:a16="http://schemas.microsoft.com/office/drawing/2014/main" xmlns="" val="3122982507"/>
                    </a:ext>
                  </a:extLst>
                </a:gridCol>
                <a:gridCol w="2359432"/>
              </a:tblGrid>
              <a:tr h="586590">
                <a:tc>
                  <a:txBody>
                    <a:bodyPr/>
                    <a:lstStyle/>
                    <a:p>
                      <a:r>
                        <a:rPr lang="en-US" dirty="0" smtClean="0"/>
                        <a:t>Krobo mountain</a:t>
                      </a:r>
                      <a:endParaRPr lang="en-US" dirty="0"/>
                    </a:p>
                  </a:txBody>
                  <a:tcPr/>
                </a:tc>
                <a:tc>
                  <a:txBody>
                    <a:bodyPr/>
                    <a:lstStyle/>
                    <a:p>
                      <a:r>
                        <a:rPr lang="en-US" dirty="0" smtClean="0"/>
                        <a:t>Processed Mango</a:t>
                      </a:r>
                      <a:endParaRPr lang="en-US" dirty="0"/>
                    </a:p>
                  </a:txBody>
                  <a:tcPr/>
                </a:tc>
                <a:tc>
                  <a:txBody>
                    <a:bodyPr/>
                    <a:lstStyle/>
                    <a:p>
                      <a:r>
                        <a:rPr lang="en-US" dirty="0" smtClean="0"/>
                        <a:t>Processed Cassava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Beads</a:t>
                      </a:r>
                      <a:r>
                        <a:rPr lang="en-US" baseline="0" dirty="0" smtClean="0"/>
                        <a:t> production </a:t>
                      </a:r>
                      <a:endParaRPr lang="en-US" dirty="0" smtClean="0"/>
                    </a:p>
                    <a:p>
                      <a:endParaRPr lang="en-US" dirty="0"/>
                    </a:p>
                  </a:txBody>
                  <a:tcPr/>
                </a:tc>
                <a:extLst>
                  <a:ext uri="{0D108BD9-81ED-4DB2-BD59-A6C34878D82A}">
                    <a16:rowId xmlns:a16="http://schemas.microsoft.com/office/drawing/2014/main" xmlns="" val="1167845941"/>
                  </a:ext>
                </a:extLst>
              </a:tr>
              <a:tr h="6871485">
                <a:tc>
                  <a:txBody>
                    <a:bodyPr/>
                    <a:lstStyle/>
                    <a:p>
                      <a:pPr marL="285750" indent="-285750">
                        <a:buFont typeface="Wingdings" panose="05000000000000000000" pitchFamily="2" charset="2"/>
                        <a:buChar char="q"/>
                      </a:pPr>
                      <a:r>
                        <a:rPr lang="en-US" b="1" baseline="0" dirty="0" smtClean="0"/>
                        <a:t>Public-Private Partnership</a:t>
                      </a:r>
                    </a:p>
                    <a:p>
                      <a:pPr marL="285750" indent="-285750">
                        <a:buFont typeface="Wingdings" panose="05000000000000000000" pitchFamily="2" charset="2"/>
                        <a:buChar char="q"/>
                      </a:pPr>
                      <a:endParaRPr lang="en-US" b="1" baseline="0" dirty="0" smtClean="0"/>
                    </a:p>
                    <a:p>
                      <a:pPr marL="285750" indent="-285750">
                        <a:buFont typeface="Wingdings" panose="05000000000000000000" pitchFamily="2" charset="2"/>
                        <a:buChar char="q"/>
                      </a:pPr>
                      <a:endParaRPr lang="en-US" b="1" dirty="0" smtClean="0"/>
                    </a:p>
                    <a:p>
                      <a:pPr marL="0" lvl="0" indent="0">
                        <a:buFont typeface="Wingdings" panose="05000000000000000000" pitchFamily="2" charset="2"/>
                        <a:buNone/>
                      </a:pPr>
                      <a:endParaRPr lang="en-US" sz="1800" b="0" i="0" u="none" strike="noStrike" kern="1200" baseline="0" dirty="0" smtClean="0">
                        <a:solidFill>
                          <a:schemeClr val="dk1"/>
                        </a:solidFill>
                        <a:latin typeface="+mn-lt"/>
                        <a:ea typeface="+mn-ea"/>
                        <a:cs typeface="+mn-cs"/>
                      </a:endParaRPr>
                    </a:p>
                  </a:txBody>
                  <a:tcPr/>
                </a:tc>
                <a:tc>
                  <a:txBody>
                    <a:bodyPr/>
                    <a:lstStyle/>
                    <a:p>
                      <a:pPr marL="285750" indent="-285750">
                        <a:buFont typeface="Wingdings" panose="05000000000000000000" pitchFamily="2" charset="2"/>
                        <a:buChar char="q"/>
                      </a:pPr>
                      <a:r>
                        <a:rPr lang="en-US" b="1" dirty="0" smtClean="0"/>
                        <a:t>Ensure sustainable supply of raw material(mango)</a:t>
                      </a:r>
                    </a:p>
                    <a:p>
                      <a:pPr marL="742950" lvl="1" indent="-285750">
                        <a:buFont typeface="Wingdings" panose="05000000000000000000" pitchFamily="2" charset="2"/>
                        <a:buChar char="q"/>
                      </a:pPr>
                      <a:r>
                        <a:rPr lang="en-US" dirty="0" smtClean="0"/>
                        <a:t>Existence of registered mango seedling producers FBOs(2,000,000/annum)</a:t>
                      </a:r>
                    </a:p>
                    <a:p>
                      <a:pPr marL="742950" lvl="1" indent="-285750">
                        <a:buFont typeface="Wingdings" panose="05000000000000000000" pitchFamily="2" charset="2"/>
                        <a:buChar char="q"/>
                      </a:pPr>
                      <a:r>
                        <a:rPr lang="en-US" dirty="0" smtClean="0"/>
                        <a:t>About</a:t>
                      </a:r>
                      <a:r>
                        <a:rPr lang="en-US" baseline="0" dirty="0" smtClean="0"/>
                        <a:t> 4No.sister districts also produce mango</a:t>
                      </a:r>
                    </a:p>
                    <a:p>
                      <a:pPr marL="742950" lvl="1" indent="-285750">
                        <a:buFont typeface="Wingdings" panose="05000000000000000000" pitchFamily="2" charset="2"/>
                        <a:buChar char="q"/>
                      </a:pPr>
                      <a:r>
                        <a:rPr lang="en-US" baseline="0" dirty="0" smtClean="0"/>
                        <a:t>Most farmers are GLOBAL GAP certified.</a:t>
                      </a:r>
                    </a:p>
                    <a:p>
                      <a:pPr marL="285750" lvl="0" indent="-285750">
                        <a:buFont typeface="Wingdings" panose="05000000000000000000" pitchFamily="2" charset="2"/>
                        <a:buChar char="q"/>
                      </a:pPr>
                      <a:r>
                        <a:rPr lang="en-US" b="1" baseline="0" dirty="0" smtClean="0"/>
                        <a:t>Ghana Enterprise Agency</a:t>
                      </a:r>
                    </a:p>
                    <a:p>
                      <a:pPr marL="285750" lvl="0" indent="-285750">
                        <a:buFont typeface="Wingdings" panose="05000000000000000000" pitchFamily="2" charset="2"/>
                        <a:buChar char="q"/>
                      </a:pPr>
                      <a:r>
                        <a:rPr lang="en-US" b="1" baseline="0" dirty="0" smtClean="0"/>
                        <a:t>Public-Private Partnership</a:t>
                      </a:r>
                    </a:p>
                    <a:p>
                      <a:pPr marL="285750" lvl="0" indent="-285750">
                        <a:buFont typeface="Wingdings" panose="05000000000000000000" pitchFamily="2" charset="2"/>
                        <a:buChar char="q"/>
                      </a:pPr>
                      <a:r>
                        <a:rPr lang="en-US" b="1" baseline="0" dirty="0" smtClean="0"/>
                        <a:t>1D1F Programme</a:t>
                      </a:r>
                    </a:p>
                    <a:p>
                      <a:pPr marL="285750" lvl="0" indent="-285750">
                        <a:buFont typeface="Wingdings" panose="05000000000000000000" pitchFamily="2" charset="2"/>
                        <a:buChar char="q"/>
                      </a:pPr>
                      <a:r>
                        <a:rPr lang="en-US" b="1" baseline="0" dirty="0" smtClean="0"/>
                        <a:t>Introduce product both local &amp; international market and online marketing platforms.</a:t>
                      </a:r>
                    </a:p>
                    <a:p>
                      <a:pPr marL="285750" lvl="0" indent="-285750">
                        <a:buFont typeface="Wingdings" panose="05000000000000000000" pitchFamily="2" charset="2"/>
                        <a:buChar char="q"/>
                      </a:pPr>
                      <a:r>
                        <a:rPr lang="en-US" b="1" baseline="0" dirty="0" smtClean="0"/>
                        <a:t>Business regulatory requirement and business formalization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dirty="0" smtClean="0">
                          <a:effectLst/>
                        </a:rPr>
                        <a:t>Facilitating licensing regimes for investors  </a:t>
                      </a:r>
                      <a:endParaRPr lang="en-US" sz="1800" b="1" dirty="0" smtClean="0">
                        <a:effectLst/>
                        <a:latin typeface="Times New Roman" panose="02020603050405020304" pitchFamily="18" charset="0"/>
                        <a:ea typeface="Times New Roman" panose="02020603050405020304" pitchFamily="18" charset="0"/>
                      </a:endParaRPr>
                    </a:p>
                    <a:p>
                      <a:pPr marL="285750" lvl="0" indent="-285750">
                        <a:buFont typeface="Wingdings" panose="05000000000000000000" pitchFamily="2" charset="2"/>
                        <a:buChar char="q"/>
                      </a:pPr>
                      <a:endParaRPr lang="en-US" b="1" baseline="0" dirty="0" smtClean="0"/>
                    </a:p>
                    <a:p>
                      <a:pPr marL="285750" lvl="0" indent="-285750">
                        <a:buFont typeface="Wingdings" panose="05000000000000000000" pitchFamily="2" charset="2"/>
                        <a:buChar char="q"/>
                      </a:pPr>
                      <a:endParaRPr lang="en-US" b="1" baseline="0" dirty="0" smtClean="0"/>
                    </a:p>
                    <a:p>
                      <a:pPr marL="285750" lvl="0" indent="-285750">
                        <a:buFont typeface="Wingdings" panose="05000000000000000000" pitchFamily="2" charset="2"/>
                        <a:buChar char="q"/>
                      </a:pPr>
                      <a:endParaRPr lang="en-US" b="1" baseline="0" dirty="0" smtClean="0"/>
                    </a:p>
                    <a:p>
                      <a:pPr marL="0" lvl="0" indent="0">
                        <a:buFont typeface="Wingdings" panose="05000000000000000000" pitchFamily="2" charset="2"/>
                        <a:buNone/>
                      </a:pPr>
                      <a:endParaRPr lang="en-US" b="1" dirty="0"/>
                    </a:p>
                  </a:txBody>
                  <a:tcPr/>
                </a:tc>
                <a:tc>
                  <a:txBody>
                    <a:bodyPr/>
                    <a:lstStyle/>
                    <a:p>
                      <a:pPr marL="285750" indent="-285750">
                        <a:buFont typeface="Wingdings" panose="05000000000000000000" pitchFamily="2" charset="2"/>
                        <a:buChar char="q"/>
                      </a:pPr>
                      <a:r>
                        <a:rPr lang="en-US" b="1" dirty="0" smtClean="0"/>
                        <a:t>Ensure sustainable supply of raw materials(cassava</a:t>
                      </a:r>
                      <a:r>
                        <a:rPr lang="en-US" dirty="0" smtClean="0"/>
                        <a:t>)</a:t>
                      </a:r>
                    </a:p>
                    <a:p>
                      <a:pPr marL="742950" lvl="1" indent="-285750">
                        <a:buFont typeface="Wingdings" panose="05000000000000000000" pitchFamily="2" charset="2"/>
                        <a:buChar char="q"/>
                      </a:pPr>
                      <a:r>
                        <a:rPr lang="en-US" dirty="0" smtClean="0"/>
                        <a:t>Formalise existing</a:t>
                      </a:r>
                      <a:r>
                        <a:rPr lang="en-US" baseline="0" dirty="0" smtClean="0"/>
                        <a:t> cassava growers association.</a:t>
                      </a:r>
                    </a:p>
                    <a:p>
                      <a:pPr marL="742950" lvl="1" indent="-285750">
                        <a:buFont typeface="Wingdings" panose="05000000000000000000" pitchFamily="2" charset="2"/>
                        <a:buChar char="q"/>
                      </a:pPr>
                      <a:r>
                        <a:rPr lang="en-US" baseline="0" dirty="0" smtClean="0"/>
                        <a:t>Creation of out-grower scheme</a:t>
                      </a:r>
                    </a:p>
                    <a:p>
                      <a:pPr marL="742950" lvl="1" indent="-285750">
                        <a:buFont typeface="Wingdings" panose="05000000000000000000" pitchFamily="2" charset="2"/>
                        <a:buChar char="q"/>
                      </a:pPr>
                      <a:r>
                        <a:rPr lang="en-US" baseline="0" dirty="0" smtClean="0"/>
                        <a:t>Introduction of improved varieties.</a:t>
                      </a:r>
                    </a:p>
                    <a:p>
                      <a:pPr marL="742950" lvl="1" indent="-285750">
                        <a:buFont typeface="Wingdings" panose="05000000000000000000" pitchFamily="2" charset="2"/>
                        <a:buChar char="q"/>
                      </a:pPr>
                      <a:r>
                        <a:rPr lang="en-US" baseline="0" dirty="0" smtClean="0"/>
                        <a:t>Training of farmers on GAP in cassava production.</a:t>
                      </a:r>
                    </a:p>
                    <a:p>
                      <a:pPr marL="285750" lvl="0" indent="-285750">
                        <a:buFont typeface="Wingdings" panose="05000000000000000000" pitchFamily="2" charset="2"/>
                        <a:buChar char="q"/>
                      </a:pPr>
                      <a:r>
                        <a:rPr lang="en-US" b="1" baseline="0" dirty="0" smtClean="0"/>
                        <a:t>Public-Private Partnership</a:t>
                      </a:r>
                    </a:p>
                    <a:p>
                      <a:pPr marL="285750" lvl="0" indent="-285750">
                        <a:buFont typeface="Wingdings" panose="05000000000000000000" pitchFamily="2" charset="2"/>
                        <a:buChar char="q"/>
                      </a:pPr>
                      <a:r>
                        <a:rPr lang="en-US" b="1" baseline="0" dirty="0" smtClean="0"/>
                        <a:t>Business support services through Ghana Enterprise Agency</a:t>
                      </a:r>
                    </a:p>
                    <a:p>
                      <a:pPr marL="285750" lvl="0" indent="-285750">
                        <a:buFont typeface="Wingdings" panose="05000000000000000000" pitchFamily="2" charset="2"/>
                        <a:buChar char="q"/>
                      </a:pPr>
                      <a:r>
                        <a:rPr lang="en-US" b="1" baseline="0" dirty="0" smtClean="0"/>
                        <a:t>1D1F</a:t>
                      </a:r>
                    </a:p>
                    <a:p>
                      <a:pPr marL="285750" lvl="0" indent="-285750">
                        <a:buFont typeface="Wingdings" panose="05000000000000000000" pitchFamily="2" charset="2"/>
                        <a:buChar char="q"/>
                      </a:pPr>
                      <a:r>
                        <a:rPr lang="en-US" b="1" baseline="0" dirty="0" smtClean="0"/>
                        <a:t>Introduce product both local &amp; international market and online marketing platforms.</a:t>
                      </a:r>
                    </a:p>
                    <a:p>
                      <a:pPr marL="285750" lvl="0" indent="-285750">
                        <a:buFont typeface="Wingdings" panose="05000000000000000000" pitchFamily="2" charset="2"/>
                        <a:buChar char="q"/>
                      </a:pPr>
                      <a:r>
                        <a:rPr lang="en-US" b="1" baseline="0" dirty="0" smtClean="0"/>
                        <a:t>Business regulatory requirement and business formalization</a:t>
                      </a:r>
                    </a:p>
                    <a:p>
                      <a:pPr marL="285750" lvl="0" indent="-285750">
                        <a:buFont typeface="Wingdings" panose="05000000000000000000" pitchFamily="2" charset="2"/>
                        <a:buChar char="q"/>
                      </a:pPr>
                      <a:r>
                        <a:rPr lang="en-US" sz="1800" b="1" dirty="0" smtClean="0">
                          <a:effectLst/>
                        </a:rPr>
                        <a:t>Securing access to micro-credit </a:t>
                      </a:r>
                    </a:p>
                    <a:p>
                      <a:pPr marL="285750" lvl="0" indent="-285750">
                        <a:buFont typeface="Wingdings" panose="05000000000000000000" pitchFamily="2" charset="2"/>
                        <a:buChar char="q"/>
                      </a:pPr>
                      <a:r>
                        <a:rPr lang="en-US" sz="1800" b="1" dirty="0" smtClean="0">
                          <a:effectLst/>
                        </a:rPr>
                        <a:t>Encouraging youth into cassava farming</a:t>
                      </a:r>
                    </a:p>
                    <a:p>
                      <a:pPr marL="285750" lvl="0" indent="-285750">
                        <a:buFont typeface="Wingdings" panose="05000000000000000000" pitchFamily="2" charset="2"/>
                        <a:buChar char="q"/>
                      </a:pPr>
                      <a:r>
                        <a:rPr lang="en-US" sz="1800" b="1" dirty="0" smtClean="0">
                          <a:effectLst/>
                        </a:rPr>
                        <a:t>Mechanizing the production of cassava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dirty="0" smtClean="0">
                          <a:effectLst/>
                        </a:rPr>
                        <a:t>Facilitating licensing regimes for investors  </a:t>
                      </a:r>
                      <a:endParaRPr lang="en-US" sz="1800" b="1" dirty="0" smtClean="0">
                        <a:effectLst/>
                        <a:latin typeface="Times New Roman" panose="02020603050405020304" pitchFamily="18" charset="0"/>
                        <a:ea typeface="Times New Roman" panose="02020603050405020304" pitchFamily="18" charset="0"/>
                      </a:endParaRPr>
                    </a:p>
                    <a:p>
                      <a:pPr marL="285750" lvl="0" indent="-285750">
                        <a:buFont typeface="Wingdings" panose="05000000000000000000" pitchFamily="2" charset="2"/>
                        <a:buChar char="q"/>
                      </a:pPr>
                      <a:endParaRPr lang="en-US" sz="1800" b="1" dirty="0" smtClean="0">
                        <a:effectLst/>
                        <a:latin typeface="Times New Roman" panose="02020603050405020304" pitchFamily="18" charset="0"/>
                        <a:ea typeface="Times New Roman" panose="02020603050405020304" pitchFamily="18" charset="0"/>
                      </a:endParaRPr>
                    </a:p>
                    <a:p>
                      <a:pPr marL="285750" lvl="0" indent="-285750">
                        <a:buFont typeface="Wingdings" panose="05000000000000000000" pitchFamily="2" charset="2"/>
                        <a:buChar char="q"/>
                      </a:pPr>
                      <a:endParaRPr lang="en-US" b="1" baseline="0" dirty="0" smtClean="0"/>
                    </a:p>
                    <a:p>
                      <a:pPr marL="742950" lvl="1" indent="-285750">
                        <a:buFont typeface="Wingdings" panose="05000000000000000000" pitchFamily="2" charset="2"/>
                        <a:buChar char="q"/>
                      </a:pPr>
                      <a:endParaRPr lang="en-US" baseline="0" dirty="0" smtClean="0"/>
                    </a:p>
                    <a:p>
                      <a:pPr marL="742950" lvl="1" indent="-285750">
                        <a:buFont typeface="Wingdings" panose="05000000000000000000" pitchFamily="2" charset="2"/>
                        <a:buChar char="q"/>
                      </a:pPr>
                      <a:endParaRPr lang="en-US" dirty="0"/>
                    </a:p>
                  </a:txBody>
                  <a:tcPr/>
                </a:tc>
                <a:tc>
                  <a:txBody>
                    <a:bodyPr/>
                    <a:lstStyle/>
                    <a:p>
                      <a:pPr marL="285750" lvl="0" indent="-285750">
                        <a:buFont typeface="Wingdings" panose="05000000000000000000" pitchFamily="2" charset="2"/>
                        <a:buChar char="q"/>
                      </a:pPr>
                      <a:r>
                        <a:rPr lang="en-US" b="1" baseline="0" dirty="0" smtClean="0"/>
                        <a:t>Ghana Enterprise Agency</a:t>
                      </a:r>
                    </a:p>
                    <a:p>
                      <a:pPr marL="285750" lvl="0" indent="-285750">
                        <a:buFont typeface="Wingdings" panose="05000000000000000000" pitchFamily="2" charset="2"/>
                        <a:buChar char="q"/>
                      </a:pPr>
                      <a:r>
                        <a:rPr lang="en-US" b="1" baseline="0" dirty="0" smtClean="0"/>
                        <a:t>Public-Private Partnership</a:t>
                      </a:r>
                    </a:p>
                    <a:p>
                      <a:pPr marL="285750" lvl="0" indent="-285750">
                        <a:buFont typeface="Wingdings" panose="05000000000000000000" pitchFamily="2" charset="2"/>
                        <a:buChar char="q"/>
                      </a:pPr>
                      <a:r>
                        <a:rPr lang="en-US" b="1" baseline="0" dirty="0" smtClean="0"/>
                        <a:t>Introduce product both local &amp; international market and online marketing platforms.</a:t>
                      </a:r>
                    </a:p>
                    <a:p>
                      <a:pPr marL="285750" lvl="0" indent="-285750">
                        <a:buFont typeface="Wingdings" panose="05000000000000000000" pitchFamily="2" charset="2"/>
                        <a:buChar char="q"/>
                      </a:pPr>
                      <a:r>
                        <a:rPr lang="en-US" b="1" baseline="0" dirty="0" smtClean="0"/>
                        <a:t>Business regulatory requirement and business formalization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dirty="0" smtClean="0">
                          <a:effectLst/>
                        </a:rPr>
                        <a:t>Facilitating licensing regimes for investors  </a:t>
                      </a:r>
                      <a:endParaRPr lang="en-US" sz="1800" b="1" dirty="0" smtClean="0">
                        <a:effectLst/>
                        <a:latin typeface="Times New Roman" panose="02020603050405020304" pitchFamily="18" charset="0"/>
                        <a:ea typeface="Times New Roman" panose="02020603050405020304" pitchFamily="18" charset="0"/>
                      </a:endParaRPr>
                    </a:p>
                    <a:p>
                      <a:pPr marL="285750" lvl="0" indent="-285750">
                        <a:buFont typeface="Wingdings" panose="05000000000000000000" pitchFamily="2" charset="2"/>
                        <a:buChar char="q"/>
                      </a:pPr>
                      <a:endParaRPr lang="en-US" b="1" baseline="0" dirty="0" smtClean="0"/>
                    </a:p>
                    <a:p>
                      <a:pPr marL="742950" lvl="1" indent="-285750">
                        <a:buFont typeface="Wingdings" panose="05000000000000000000" pitchFamily="2" charset="2"/>
                        <a:buChar char="q"/>
                      </a:pPr>
                      <a:endParaRPr lang="en-US" dirty="0"/>
                    </a:p>
                  </a:txBody>
                  <a:tcPr/>
                </a:tc>
                <a:extLst>
                  <a:ext uri="{0D108BD9-81ED-4DB2-BD59-A6C34878D82A}">
                    <a16:rowId xmlns:a16="http://schemas.microsoft.com/office/drawing/2014/main" xmlns="" val="3176902618"/>
                  </a:ext>
                </a:extLst>
              </a:tr>
            </a:tbl>
          </a:graphicData>
        </a:graphic>
      </p:graphicFrame>
    </p:spTree>
    <p:extLst>
      <p:ext uri="{BB962C8B-B14F-4D97-AF65-F5344CB8AC3E}">
        <p14:creationId xmlns:p14="http://schemas.microsoft.com/office/powerpoint/2010/main" val="301846566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343"/>
          </a:xfrm>
        </p:spPr>
        <p:txBody>
          <a:bodyPr>
            <a:normAutofit/>
          </a:bodyPr>
          <a:lstStyle/>
          <a:p>
            <a:pPr algn="ctr"/>
            <a:r>
              <a:rPr lang="en-US" sz="3600" dirty="0" smtClean="0"/>
              <a:t>Activities.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194875"/>
              </p:ext>
            </p:extLst>
          </p:nvPr>
        </p:nvGraphicFramePr>
        <p:xfrm>
          <a:off x="150919" y="928688"/>
          <a:ext cx="11887110" cy="5929312"/>
        </p:xfrm>
        <a:graphic>
          <a:graphicData uri="http://schemas.openxmlformats.org/drawingml/2006/table">
            <a:tbl>
              <a:tblPr firstRow="1" bandRow="1">
                <a:tableStyleId>{5C22544A-7EE6-4342-B048-85BDC9FD1C3A}</a:tableStyleId>
              </a:tblPr>
              <a:tblGrid>
                <a:gridCol w="1886790">
                  <a:extLst>
                    <a:ext uri="{9D8B030D-6E8A-4147-A177-3AD203B41FA5}">
                      <a16:colId xmlns:a16="http://schemas.microsoft.com/office/drawing/2014/main" xmlns="" val="23008405"/>
                    </a:ext>
                  </a:extLst>
                </a:gridCol>
                <a:gridCol w="3003963">
                  <a:extLst>
                    <a:ext uri="{9D8B030D-6E8A-4147-A177-3AD203B41FA5}">
                      <a16:colId xmlns:a16="http://schemas.microsoft.com/office/drawing/2014/main" xmlns="" val="687053628"/>
                    </a:ext>
                  </a:extLst>
                </a:gridCol>
                <a:gridCol w="3991082">
                  <a:extLst>
                    <a:ext uri="{9D8B030D-6E8A-4147-A177-3AD203B41FA5}">
                      <a16:colId xmlns:a16="http://schemas.microsoft.com/office/drawing/2014/main" xmlns="" val="110129131"/>
                    </a:ext>
                  </a:extLst>
                </a:gridCol>
                <a:gridCol w="3005275"/>
              </a:tblGrid>
              <a:tr h="941607">
                <a:tc>
                  <a:txBody>
                    <a:bodyPr/>
                    <a:lstStyle/>
                    <a:p>
                      <a:r>
                        <a:rPr lang="en-US" dirty="0" smtClean="0"/>
                        <a:t>Developed Krobo mountains into Tourist</a:t>
                      </a:r>
                      <a:r>
                        <a:rPr lang="en-US" baseline="0" dirty="0" smtClean="0"/>
                        <a:t> Site</a:t>
                      </a:r>
                      <a:endParaRPr lang="en-US" dirty="0"/>
                    </a:p>
                  </a:txBody>
                  <a:tcPr/>
                </a:tc>
                <a:tc>
                  <a:txBody>
                    <a:bodyPr/>
                    <a:lstStyle/>
                    <a:p>
                      <a:r>
                        <a:rPr lang="en-US" dirty="0" smtClean="0"/>
                        <a:t>Processed Mango(mango juice &amp; mango chips)</a:t>
                      </a:r>
                      <a:endParaRPr lang="en-US" dirty="0"/>
                    </a:p>
                  </a:txBody>
                  <a:tcPr/>
                </a:tc>
                <a:tc>
                  <a:txBody>
                    <a:bodyPr/>
                    <a:lstStyle/>
                    <a:p>
                      <a:r>
                        <a:rPr lang="en-US" dirty="0" smtClean="0"/>
                        <a:t>Processed Cassava(Fortified </a:t>
                      </a:r>
                      <a:r>
                        <a:rPr lang="en-US" dirty="0" err="1" smtClean="0"/>
                        <a:t>gari</a:t>
                      </a:r>
                      <a:r>
                        <a:rPr lang="en-US" dirty="0" smtClean="0"/>
                        <a:t>) </a:t>
                      </a:r>
                      <a:endParaRPr lang="en-US" dirty="0"/>
                    </a:p>
                  </a:txBody>
                  <a:tcPr/>
                </a:tc>
                <a:tc>
                  <a:txBody>
                    <a:bodyPr/>
                    <a:lstStyle/>
                    <a:p>
                      <a:r>
                        <a:rPr lang="en-US" dirty="0" smtClean="0"/>
                        <a:t>Beads</a:t>
                      </a:r>
                      <a:endParaRPr lang="en-US" dirty="0"/>
                    </a:p>
                  </a:txBody>
                  <a:tcPr/>
                </a:tc>
                <a:extLst>
                  <a:ext uri="{0D108BD9-81ED-4DB2-BD59-A6C34878D82A}">
                    <a16:rowId xmlns:a16="http://schemas.microsoft.com/office/drawing/2014/main" xmlns="" val="1770577530"/>
                  </a:ext>
                </a:extLst>
              </a:tr>
              <a:tr h="4987705">
                <a:tc>
                  <a:txBody>
                    <a:bodyPr/>
                    <a:lstStyle/>
                    <a:p>
                      <a:pPr marL="285750" indent="-285750">
                        <a:buFont typeface="Wingdings" panose="05000000000000000000" pitchFamily="2" charset="2"/>
                        <a:buChar char="q"/>
                      </a:pPr>
                      <a:r>
                        <a:rPr lang="en-US" dirty="0" smtClean="0"/>
                        <a:t>Develop a winning concept</a:t>
                      </a:r>
                      <a:r>
                        <a:rPr lang="en-US" baseline="0" dirty="0" smtClean="0"/>
                        <a:t> note</a:t>
                      </a:r>
                    </a:p>
                    <a:p>
                      <a:pPr marL="285750" indent="-285750">
                        <a:buFont typeface="Wingdings" panose="05000000000000000000" pitchFamily="2" charset="2"/>
                        <a:buChar char="q"/>
                      </a:pPr>
                      <a:r>
                        <a:rPr lang="en-US" baseline="0" dirty="0" smtClean="0"/>
                        <a:t>Pre-feasibility studies</a:t>
                      </a:r>
                    </a:p>
                    <a:p>
                      <a:pPr marL="285750" indent="-285750">
                        <a:buFont typeface="Wingdings" panose="05000000000000000000" pitchFamily="2" charset="2"/>
                        <a:buChar char="q"/>
                      </a:pPr>
                      <a:r>
                        <a:rPr lang="en-US" baseline="0" dirty="0" smtClean="0"/>
                        <a:t>Consultative engagement with key stakeholders</a:t>
                      </a:r>
                    </a:p>
                    <a:p>
                      <a:pPr marL="285750" indent="-285750">
                        <a:buFont typeface="Wingdings" panose="05000000000000000000" pitchFamily="2" charset="2"/>
                        <a:buChar char="q"/>
                      </a:pPr>
                      <a:endParaRPr lang="en-US" baseline="0" dirty="0" smtClean="0"/>
                    </a:p>
                    <a:p>
                      <a:pPr marL="285750" indent="-285750">
                        <a:buFont typeface="Wingdings" panose="05000000000000000000" pitchFamily="2" charset="2"/>
                        <a:buChar char="q"/>
                      </a:pPr>
                      <a:endParaRPr lang="en-US" baseline="0" dirty="0" smtClean="0"/>
                    </a:p>
                    <a:p>
                      <a:pPr marL="285750" indent="-285750">
                        <a:buFont typeface="Wingdings" panose="05000000000000000000" pitchFamily="2" charset="2"/>
                        <a:buChar char="q"/>
                      </a:pPr>
                      <a:endParaRPr lang="en-US" dirty="0"/>
                    </a:p>
                  </a:txBody>
                  <a:tcPr/>
                </a:tc>
                <a:tc>
                  <a:txBody>
                    <a:bodyPr/>
                    <a:lstStyle/>
                    <a:p>
                      <a:pPr marL="285750" indent="-285750">
                        <a:buFont typeface="Wingdings" panose="05000000000000000000" pitchFamily="2" charset="2"/>
                        <a:buChar char="q"/>
                      </a:pPr>
                      <a:r>
                        <a:rPr lang="en-US" dirty="0" smtClean="0"/>
                        <a:t>Signing of </a:t>
                      </a:r>
                      <a:r>
                        <a:rPr lang="en-US" dirty="0" err="1" smtClean="0"/>
                        <a:t>MoU</a:t>
                      </a:r>
                      <a:r>
                        <a:rPr lang="en-US" dirty="0" smtClean="0"/>
                        <a:t> with out-growers &amp; other famer groups</a:t>
                      </a:r>
                    </a:p>
                    <a:p>
                      <a:pPr marL="285750" indent="-285750">
                        <a:buFont typeface="Wingdings" panose="05000000000000000000" pitchFamily="2" charset="2"/>
                        <a:buChar char="q"/>
                      </a:pPr>
                      <a:r>
                        <a:rPr lang="en-US" dirty="0" smtClean="0"/>
                        <a:t>Signing of </a:t>
                      </a:r>
                      <a:r>
                        <a:rPr lang="en-US" dirty="0" err="1" smtClean="0"/>
                        <a:t>MoU</a:t>
                      </a:r>
                      <a:r>
                        <a:rPr lang="en-US" dirty="0" smtClean="0"/>
                        <a:t> with private investor(s)</a:t>
                      </a:r>
                    </a:p>
                    <a:p>
                      <a:pPr marL="285750" indent="-285750">
                        <a:buFont typeface="Wingdings" panose="05000000000000000000" pitchFamily="2" charset="2"/>
                        <a:buChar char="q"/>
                      </a:pPr>
                      <a:r>
                        <a:rPr lang="en-US" dirty="0" smtClean="0"/>
                        <a:t>Organise training programmes for</a:t>
                      </a:r>
                      <a:r>
                        <a:rPr lang="en-US" baseline="0" dirty="0" smtClean="0"/>
                        <a:t> farmers on improved and efficient production</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Liaise with Stakeholders on strategies aimed at improving marketing of products	</a:t>
                      </a:r>
                    </a:p>
                    <a:p>
                      <a:pPr marL="285750" indent="-285750">
                        <a:buFont typeface="Wingdings" panose="05000000000000000000" pitchFamily="2" charset="2"/>
                        <a:buChar char="q"/>
                      </a:pPr>
                      <a:endParaRPr lang="en-US" dirty="0"/>
                    </a:p>
                  </a:txBody>
                  <a:tcPr/>
                </a:tc>
                <a:tc>
                  <a:txBody>
                    <a:bodyPr/>
                    <a:lstStyle/>
                    <a:p>
                      <a:pPr marL="285750" indent="-285750">
                        <a:buFont typeface="Wingdings" panose="05000000000000000000" pitchFamily="2" charset="2"/>
                        <a:buChar char="q"/>
                      </a:pPr>
                      <a:r>
                        <a:rPr lang="en-US" dirty="0" smtClean="0"/>
                        <a:t>Signing of </a:t>
                      </a:r>
                      <a:r>
                        <a:rPr lang="en-US" dirty="0" err="1" smtClean="0"/>
                        <a:t>MoU</a:t>
                      </a:r>
                      <a:r>
                        <a:rPr lang="en-US" dirty="0" smtClean="0"/>
                        <a:t> with out-growers &amp; other famer groups</a:t>
                      </a:r>
                    </a:p>
                    <a:p>
                      <a:pPr marL="285750" indent="-285750">
                        <a:buFont typeface="Wingdings" panose="05000000000000000000" pitchFamily="2" charset="2"/>
                        <a:buChar char="q"/>
                      </a:pPr>
                      <a:r>
                        <a:rPr lang="en-US" dirty="0" smtClean="0"/>
                        <a:t>Signing of </a:t>
                      </a:r>
                      <a:r>
                        <a:rPr lang="en-US" dirty="0" err="1" smtClean="0"/>
                        <a:t>MoU</a:t>
                      </a:r>
                      <a:r>
                        <a:rPr lang="en-US" dirty="0" smtClean="0"/>
                        <a:t> with private investor(s)</a:t>
                      </a:r>
                    </a:p>
                    <a:p>
                      <a:pPr marL="285750" indent="-285750">
                        <a:buFont typeface="Wingdings" panose="05000000000000000000" pitchFamily="2" charset="2"/>
                        <a:buChar char="q"/>
                      </a:pPr>
                      <a:r>
                        <a:rPr lang="en-US" dirty="0" smtClean="0"/>
                        <a:t>Organise training programmes for</a:t>
                      </a:r>
                      <a:r>
                        <a:rPr lang="en-US" baseline="0" dirty="0" smtClean="0"/>
                        <a:t> farmers on improved and efficient production</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Liaise with Stakeholders on strategies aimed at improving marketing of products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Facilitate and support the formation of (10) women groups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Offer technical and technological support 	</a:t>
                      </a:r>
                    </a:p>
                    <a:p>
                      <a:pPr marL="285750" indent="-285750">
                        <a:buFont typeface="Wingdings" panose="05000000000000000000" pitchFamily="2" charset="2"/>
                        <a:buChar char="q"/>
                      </a:pPr>
                      <a:endParaRPr lang="en-US" dirty="0"/>
                    </a:p>
                  </a:txBody>
                  <a:tcPr/>
                </a:tc>
                <a:tc>
                  <a:txBody>
                    <a:bodyPr/>
                    <a:lstStyle/>
                    <a:p>
                      <a:pPr marL="285750" indent="-285750">
                        <a:buFont typeface="Wingdings" panose="05000000000000000000" pitchFamily="2" charset="2"/>
                        <a:buChar char="q"/>
                      </a:pPr>
                      <a:r>
                        <a:rPr lang="en-US" dirty="0" err="1" smtClean="0"/>
                        <a:t>Organise</a:t>
                      </a:r>
                      <a:r>
                        <a:rPr lang="en-US" dirty="0" smtClean="0"/>
                        <a:t> training </a:t>
                      </a:r>
                      <a:r>
                        <a:rPr lang="en-US" dirty="0" err="1" smtClean="0"/>
                        <a:t>programmes</a:t>
                      </a:r>
                      <a:r>
                        <a:rPr lang="en-US" dirty="0" smtClean="0"/>
                        <a:t> for</a:t>
                      </a:r>
                      <a:r>
                        <a:rPr lang="en-US" baseline="0" dirty="0" smtClean="0"/>
                        <a:t> beads producers on improved and efficient production</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Liaise with Stakeholders on strategies aimed at improving marketing of products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Facilitate and support the formation of cooperative societies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Offer technical and technological support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Organize client exhibition shows	</a:t>
                      </a:r>
                    </a:p>
                    <a:p>
                      <a:pPr marL="285750" indent="-285750">
                        <a:buFont typeface="Wingdings" panose="05000000000000000000" pitchFamily="2" charset="2"/>
                        <a:buChar char="q"/>
                      </a:pPr>
                      <a:endParaRPr lang="en-US" dirty="0"/>
                    </a:p>
                  </a:txBody>
                  <a:tcPr/>
                </a:tc>
                <a:extLst>
                  <a:ext uri="{0D108BD9-81ED-4DB2-BD59-A6C34878D82A}">
                    <a16:rowId xmlns:a16="http://schemas.microsoft.com/office/drawing/2014/main" xmlns="" val="4097054952"/>
                  </a:ext>
                </a:extLst>
              </a:tr>
            </a:tbl>
          </a:graphicData>
        </a:graphic>
      </p:graphicFrame>
    </p:spTree>
    <p:extLst>
      <p:ext uri="{BB962C8B-B14F-4D97-AF65-F5344CB8AC3E}">
        <p14:creationId xmlns:p14="http://schemas.microsoft.com/office/powerpoint/2010/main" val="230689384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a:xfrm>
            <a:off x="218364" y="2285999"/>
            <a:ext cx="10525837" cy="4169391"/>
          </a:xfrm>
        </p:spPr>
        <p:txBody>
          <a:bodyPr>
            <a:normAutofit fontScale="92500" lnSpcReduction="20000"/>
          </a:bodyPr>
          <a:lstStyle/>
          <a:p>
            <a:pPr>
              <a:lnSpc>
                <a:spcPct val="150000"/>
              </a:lnSpc>
              <a:spcAft>
                <a:spcPts val="0"/>
              </a:spcAft>
              <a:buFont typeface="Wingdings" panose="05000000000000000000" pitchFamily="2" charset="2"/>
              <a:buChar char="q"/>
            </a:pPr>
            <a:r>
              <a:rPr lang="en-US" sz="2400" b="1" dirty="0" smtClean="0"/>
              <a:t>Private sector</a:t>
            </a:r>
          </a:p>
          <a:p>
            <a:pPr>
              <a:lnSpc>
                <a:spcPct val="150000"/>
              </a:lnSpc>
              <a:spcAft>
                <a:spcPts val="0"/>
              </a:spcAft>
              <a:buFont typeface="Wingdings" panose="05000000000000000000" pitchFamily="2" charset="2"/>
              <a:buChar char="q"/>
            </a:pPr>
            <a:r>
              <a:rPr lang="en-US" sz="2400" b="1" dirty="0" smtClean="0"/>
              <a:t>Regulatory bodies (Standard authorities, Register general, Regulatory bodies </a:t>
            </a:r>
            <a:r>
              <a:rPr lang="en-US" sz="2400" b="1" dirty="0" err="1" smtClean="0"/>
              <a:t>etc</a:t>
            </a:r>
            <a:r>
              <a:rPr lang="en-US" sz="2400" b="1" dirty="0"/>
              <a:t>)</a:t>
            </a:r>
            <a:endParaRPr lang="en-US" sz="2400" b="1" dirty="0" smtClean="0"/>
          </a:p>
          <a:p>
            <a:pPr>
              <a:lnSpc>
                <a:spcPct val="150000"/>
              </a:lnSpc>
              <a:spcAft>
                <a:spcPts val="0"/>
              </a:spcAft>
              <a:buFont typeface="Wingdings" panose="05000000000000000000" pitchFamily="2" charset="2"/>
              <a:buChar char="q"/>
            </a:pPr>
            <a:r>
              <a:rPr lang="en-US" sz="2400" b="1" dirty="0" smtClean="0"/>
              <a:t>Farmer-Based </a:t>
            </a:r>
            <a:r>
              <a:rPr lang="en-US" sz="2400" b="1" dirty="0"/>
              <a:t>Organizations </a:t>
            </a:r>
          </a:p>
          <a:p>
            <a:pPr>
              <a:lnSpc>
                <a:spcPct val="150000"/>
              </a:lnSpc>
              <a:spcAft>
                <a:spcPts val="0"/>
              </a:spcAft>
              <a:buFont typeface="Wingdings" panose="05000000000000000000" pitchFamily="2" charset="2"/>
              <a:buChar char="q"/>
            </a:pPr>
            <a:r>
              <a:rPr lang="en-US" sz="2400" b="1" dirty="0"/>
              <a:t>Chiefs/Traditional Authorities/Family land Leaseholds</a:t>
            </a:r>
          </a:p>
          <a:p>
            <a:pPr>
              <a:lnSpc>
                <a:spcPct val="150000"/>
              </a:lnSpc>
              <a:spcAft>
                <a:spcPts val="0"/>
              </a:spcAft>
              <a:buFont typeface="Wingdings" panose="05000000000000000000" pitchFamily="2" charset="2"/>
              <a:buChar char="q"/>
            </a:pPr>
            <a:r>
              <a:rPr lang="en-US" sz="2400" b="1" dirty="0" err="1" smtClean="0"/>
              <a:t>Agric</a:t>
            </a:r>
            <a:r>
              <a:rPr lang="en-US" sz="2400" b="1" dirty="0" smtClean="0"/>
              <a:t> </a:t>
            </a:r>
            <a:r>
              <a:rPr lang="en-US" sz="2400" b="1" dirty="0" err="1" smtClean="0"/>
              <a:t>Dept</a:t>
            </a:r>
            <a:r>
              <a:rPr lang="en-US" sz="2400" b="1" dirty="0" smtClean="0"/>
              <a:t>/ Ghana Enterprises Agency</a:t>
            </a:r>
          </a:p>
          <a:p>
            <a:pPr>
              <a:lnSpc>
                <a:spcPct val="150000"/>
              </a:lnSpc>
              <a:spcAft>
                <a:spcPts val="0"/>
              </a:spcAft>
              <a:buFont typeface="Wingdings" panose="05000000000000000000" pitchFamily="2" charset="2"/>
              <a:buChar char="q"/>
            </a:pPr>
            <a:r>
              <a:rPr lang="en-US" sz="2400" b="1" dirty="0" err="1" smtClean="0"/>
              <a:t>Krobodan</a:t>
            </a:r>
            <a:r>
              <a:rPr lang="en-US" sz="2400" b="1" dirty="0" smtClean="0"/>
              <a:t> </a:t>
            </a:r>
            <a:endParaRPr lang="en-US" sz="2400" b="1" dirty="0"/>
          </a:p>
          <a:p>
            <a:pPr algn="just">
              <a:lnSpc>
                <a:spcPct val="150000"/>
              </a:lnSpc>
              <a:spcAft>
                <a:spcPts val="0"/>
              </a:spcAft>
              <a:buFont typeface="Wingdings" panose="05000000000000000000" pitchFamily="2" charset="2"/>
              <a:buChar char="q"/>
            </a:pPr>
            <a:r>
              <a:rPr lang="en-US" sz="2400" b="1" dirty="0"/>
              <a:t>Micro Finance Institutions </a:t>
            </a:r>
            <a:endParaRPr lang="en-US" sz="2400"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2766783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91" y="133113"/>
            <a:ext cx="10515600" cy="802493"/>
          </a:xfrm>
        </p:spPr>
        <p:txBody>
          <a:bodyPr>
            <a:normAutofit fontScale="90000"/>
          </a:bodyPr>
          <a:lstStyle/>
          <a:p>
            <a:pPr algn="ctr"/>
            <a:r>
              <a:rPr lang="en-US" sz="3200" b="1" dirty="0" smtClean="0"/>
              <a:t>LEGISLATION,POLICY &amp; PROGRAMME IN SUPPORT OF TOMACABE PROGRAMME</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129262"/>
              </p:ext>
            </p:extLst>
          </p:nvPr>
        </p:nvGraphicFramePr>
        <p:xfrm>
          <a:off x="172426" y="867265"/>
          <a:ext cx="11651529" cy="5769203"/>
        </p:xfrm>
        <a:graphic>
          <a:graphicData uri="http://schemas.openxmlformats.org/drawingml/2006/table">
            <a:tbl>
              <a:tblPr firstRow="1" bandRow="1">
                <a:tableStyleId>{5C22544A-7EE6-4342-B048-85BDC9FD1C3A}</a:tableStyleId>
              </a:tblPr>
              <a:tblGrid>
                <a:gridCol w="2237830">
                  <a:extLst>
                    <a:ext uri="{9D8B030D-6E8A-4147-A177-3AD203B41FA5}">
                      <a16:colId xmlns:a16="http://schemas.microsoft.com/office/drawing/2014/main" xmlns="" val="3659837075"/>
                    </a:ext>
                  </a:extLst>
                </a:gridCol>
                <a:gridCol w="2485696">
                  <a:extLst>
                    <a:ext uri="{9D8B030D-6E8A-4147-A177-3AD203B41FA5}">
                      <a16:colId xmlns:a16="http://schemas.microsoft.com/office/drawing/2014/main" xmlns="" val="821252828"/>
                    </a:ext>
                  </a:extLst>
                </a:gridCol>
                <a:gridCol w="3733534">
                  <a:extLst>
                    <a:ext uri="{9D8B030D-6E8A-4147-A177-3AD203B41FA5}">
                      <a16:colId xmlns:a16="http://schemas.microsoft.com/office/drawing/2014/main" xmlns="" val="968554750"/>
                    </a:ext>
                  </a:extLst>
                </a:gridCol>
                <a:gridCol w="3194469"/>
              </a:tblGrid>
              <a:tr h="444971">
                <a:tc>
                  <a:txBody>
                    <a:bodyPr/>
                    <a:lstStyle/>
                    <a:p>
                      <a:r>
                        <a:rPr lang="en-US" sz="2000" dirty="0" smtClean="0">
                          <a:solidFill>
                            <a:schemeClr val="tx1"/>
                          </a:solidFill>
                        </a:rPr>
                        <a:t>Tourism</a:t>
                      </a:r>
                      <a:endParaRPr lang="en-US" sz="2000" dirty="0">
                        <a:solidFill>
                          <a:schemeClr val="tx1"/>
                        </a:solidFill>
                      </a:endParaRPr>
                    </a:p>
                  </a:txBody>
                  <a:tcPr/>
                </a:tc>
                <a:tc>
                  <a:txBody>
                    <a:bodyPr/>
                    <a:lstStyle/>
                    <a:p>
                      <a:r>
                        <a:rPr lang="en-US" sz="2000" dirty="0" smtClean="0">
                          <a:solidFill>
                            <a:schemeClr val="tx1"/>
                          </a:solidFill>
                        </a:rPr>
                        <a:t>Mango </a:t>
                      </a:r>
                      <a:endParaRPr lang="en-US" sz="2000" dirty="0">
                        <a:solidFill>
                          <a:schemeClr val="tx1"/>
                        </a:solidFill>
                      </a:endParaRPr>
                    </a:p>
                  </a:txBody>
                  <a:tcPr/>
                </a:tc>
                <a:tc>
                  <a:txBody>
                    <a:bodyPr/>
                    <a:lstStyle/>
                    <a:p>
                      <a:r>
                        <a:rPr lang="en-US" sz="2000" dirty="0" smtClean="0">
                          <a:solidFill>
                            <a:schemeClr val="tx1"/>
                          </a:solidFill>
                        </a:rPr>
                        <a:t>Cassava.</a:t>
                      </a:r>
                      <a:endParaRPr lang="en-US" sz="2000" dirty="0">
                        <a:solidFill>
                          <a:schemeClr val="tx1"/>
                        </a:solidFill>
                      </a:endParaRPr>
                    </a:p>
                  </a:txBody>
                  <a:tcPr/>
                </a:tc>
                <a:tc>
                  <a:txBody>
                    <a:bodyPr/>
                    <a:lstStyle/>
                    <a:p>
                      <a:r>
                        <a:rPr lang="en-US" sz="2000" dirty="0" smtClean="0">
                          <a:solidFill>
                            <a:schemeClr val="tx1"/>
                          </a:solidFill>
                        </a:rPr>
                        <a:t>Beads</a:t>
                      </a:r>
                      <a:endParaRPr lang="en-US" sz="2000" dirty="0">
                        <a:solidFill>
                          <a:schemeClr val="tx1"/>
                        </a:solidFill>
                      </a:endParaRPr>
                    </a:p>
                  </a:txBody>
                  <a:tcPr/>
                </a:tc>
                <a:extLst>
                  <a:ext uri="{0D108BD9-81ED-4DB2-BD59-A6C34878D82A}">
                    <a16:rowId xmlns:a16="http://schemas.microsoft.com/office/drawing/2014/main" xmlns="" val="3349680685"/>
                  </a:ext>
                </a:extLst>
              </a:tr>
              <a:tr h="5324232">
                <a:tc>
                  <a:txBody>
                    <a:bodyPr/>
                    <a:lstStyle/>
                    <a:p>
                      <a:pPr marL="285750" indent="-285750">
                        <a:buFont typeface="Wingdings" panose="05000000000000000000" pitchFamily="2" charset="2"/>
                        <a:buChar char="q"/>
                      </a:pPr>
                      <a:r>
                        <a:rPr lang="en-US" dirty="0" smtClean="0"/>
                        <a:t>Tourism Act, 2011</a:t>
                      </a:r>
                      <a:r>
                        <a:rPr lang="en-US" baseline="0" dirty="0" smtClean="0"/>
                        <a:t> Act 817</a:t>
                      </a:r>
                    </a:p>
                    <a:p>
                      <a:pPr marL="285750" indent="-285750">
                        <a:buFont typeface="Wingdings" panose="05000000000000000000" pitchFamily="2" charset="2"/>
                        <a:buChar char="q"/>
                      </a:pPr>
                      <a:r>
                        <a:rPr lang="en-US" baseline="0" dirty="0" smtClean="0"/>
                        <a:t>Local governance Act, 2019 Act 936</a:t>
                      </a:r>
                    </a:p>
                    <a:p>
                      <a:pPr marL="285750" indent="-285750">
                        <a:buFont typeface="Wingdings" panose="05000000000000000000" pitchFamily="2" charset="2"/>
                        <a:buChar char="q"/>
                      </a:pPr>
                      <a:r>
                        <a:rPr lang="en-US" baseline="0" dirty="0" smtClean="0"/>
                        <a:t>Local Economic Development Policy(2020) and Action Plan</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The Coordinated Programme of Economic and Social Development Policies.	</a:t>
                      </a:r>
                    </a:p>
                    <a:p>
                      <a:pPr marL="285750" indent="-285750">
                        <a:buFont typeface="Wingdings" panose="05000000000000000000" pitchFamily="2" charset="2"/>
                        <a:buChar char="q"/>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National Micro, Small and Medium Enterprise(MSME) Policy (2019).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PFJ,1D1F,PERD and Micro, Small and Medium Enterprise Fund.	</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The Coordinated Programme of Economic and Social Development Policies.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Rural Development Policy(2018).	</a:t>
                      </a:r>
                    </a:p>
                    <a:p>
                      <a:pPr marL="0" indent="0">
                        <a:buFont typeface="Wingdings" panose="05000000000000000000" pitchFamily="2" charset="2"/>
                        <a:buNone/>
                      </a:pPr>
                      <a:r>
                        <a:rPr lang="en-US" sz="1800" b="0" i="0" u="none" strike="noStrike" kern="1200" baseline="0" dirty="0" smtClean="0">
                          <a:solidFill>
                            <a:schemeClr val="dk1"/>
                          </a:solidFill>
                          <a:latin typeface="+mn-lt"/>
                          <a:ea typeface="+mn-ea"/>
                          <a:cs typeface="+mn-cs"/>
                        </a:rPr>
                        <a:t>	</a:t>
                      </a:r>
                    </a:p>
                    <a:p>
                      <a:pPr marL="285750" indent="-285750">
                        <a:buFont typeface="Wingdings" panose="05000000000000000000" pitchFamily="2" charset="2"/>
                        <a:buChar char="q"/>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National Micro, Small and Medium Enterprise(MSME) Policy (2019).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PFJ,1D1F,PERD and Micro, Small and Medium Enterprise Fund.	</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The Coordinated Programme of Economic and Social Development Policies.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kern="1200" baseline="0" dirty="0" smtClean="0">
                          <a:solidFill>
                            <a:schemeClr val="dk1"/>
                          </a:solidFill>
                          <a:latin typeface="+mn-lt"/>
                          <a:ea typeface="+mn-ea"/>
                          <a:cs typeface="+mn-cs"/>
                        </a:rPr>
                        <a:t>Rural Development Policy(2018).	</a:t>
                      </a:r>
                    </a:p>
                    <a:p>
                      <a:pPr marL="0" indent="0">
                        <a:buFont typeface="Wingdings" panose="05000000000000000000" pitchFamily="2" charset="2"/>
                        <a:buNone/>
                      </a:pPr>
                      <a:endParaRPr lang="en-US" dirty="0"/>
                    </a:p>
                  </a:txBody>
                  <a:tcPr/>
                </a:tc>
                <a:tc>
                  <a:txBody>
                    <a:bodyPr/>
                    <a:lstStyle/>
                    <a:p>
                      <a:pPr marL="285750" indent="-285750">
                        <a:buFont typeface="Wingdings" panose="05000000000000000000" pitchFamily="2" charset="2"/>
                        <a:buChar char="q"/>
                      </a:pPr>
                      <a:r>
                        <a:rPr lang="en-US" baseline="0" dirty="0" smtClean="0"/>
                        <a:t>Local governance Act, 2019 Act 936</a:t>
                      </a:r>
                    </a:p>
                    <a:p>
                      <a:pPr marL="285750" indent="-285750">
                        <a:buFont typeface="Wingdings" panose="05000000000000000000" pitchFamily="2" charset="2"/>
                        <a:buChar char="q"/>
                      </a:pPr>
                      <a:r>
                        <a:rPr lang="en-US" baseline="0" dirty="0" smtClean="0"/>
                        <a:t>Local Economic Development Policy(2020) and Action Plan</a:t>
                      </a:r>
                    </a:p>
                    <a:p>
                      <a:pPr marL="285750" indent="-285750">
                        <a:buFont typeface="Wingdings" panose="05000000000000000000" pitchFamily="2" charset="2"/>
                        <a:buChar char="q"/>
                      </a:pPr>
                      <a:r>
                        <a:rPr lang="en-US" sz="1800" b="0" i="0" u="none" strike="noStrike" kern="1200" baseline="0" dirty="0" smtClean="0">
                          <a:solidFill>
                            <a:schemeClr val="dk1"/>
                          </a:solidFill>
                          <a:latin typeface="+mn-lt"/>
                          <a:ea typeface="+mn-ea"/>
                          <a:cs typeface="+mn-cs"/>
                        </a:rPr>
                        <a:t>The Coordinated </a:t>
                      </a:r>
                      <a:r>
                        <a:rPr lang="en-US" sz="1800" b="0" i="0" u="none" strike="noStrike" kern="1200" baseline="0" dirty="0" err="1" smtClean="0">
                          <a:solidFill>
                            <a:schemeClr val="dk1"/>
                          </a:solidFill>
                          <a:latin typeface="+mn-lt"/>
                          <a:ea typeface="+mn-ea"/>
                          <a:cs typeface="+mn-cs"/>
                        </a:rPr>
                        <a:t>Programme</a:t>
                      </a:r>
                      <a:r>
                        <a:rPr lang="en-US" sz="1800" b="0" i="0" u="none" strike="noStrike" kern="1200" baseline="0" dirty="0" smtClean="0">
                          <a:solidFill>
                            <a:schemeClr val="dk1"/>
                          </a:solidFill>
                          <a:latin typeface="+mn-lt"/>
                          <a:ea typeface="+mn-ea"/>
                          <a:cs typeface="+mn-cs"/>
                        </a:rPr>
                        <a:t> of Economic and Social Development Policies.</a:t>
                      </a:r>
                      <a:endParaRPr lang="en-US" dirty="0"/>
                    </a:p>
                  </a:txBody>
                  <a:tcPr/>
                </a:tc>
                <a:extLst>
                  <a:ext uri="{0D108BD9-81ED-4DB2-BD59-A6C34878D82A}">
                    <a16:rowId xmlns:a16="http://schemas.microsoft.com/office/drawing/2014/main" xmlns="" val="355312540"/>
                  </a:ext>
                </a:extLst>
              </a:tr>
            </a:tbl>
          </a:graphicData>
        </a:graphic>
      </p:graphicFrame>
    </p:spTree>
    <p:extLst>
      <p:ext uri="{BB962C8B-B14F-4D97-AF65-F5344CB8AC3E}">
        <p14:creationId xmlns:p14="http://schemas.microsoft.com/office/powerpoint/2010/main" val="374532221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62"/>
            <a:ext cx="10515600" cy="605546"/>
          </a:xfrm>
        </p:spPr>
        <p:txBody>
          <a:bodyPr>
            <a:normAutofit/>
          </a:bodyPr>
          <a:lstStyle/>
          <a:p>
            <a:pPr algn="ctr"/>
            <a:r>
              <a:rPr lang="en-US" sz="3600" dirty="0" smtClean="0"/>
              <a:t>FINANCIAL INDICATIVE BUDGET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3710112"/>
              </p:ext>
            </p:extLst>
          </p:nvPr>
        </p:nvGraphicFramePr>
        <p:xfrm>
          <a:off x="341194" y="861490"/>
          <a:ext cx="11696130" cy="2946939"/>
        </p:xfrm>
        <a:graphic>
          <a:graphicData uri="http://schemas.openxmlformats.org/drawingml/2006/table">
            <a:tbl>
              <a:tblPr firstRow="1" bandRow="1">
                <a:tableStyleId>{5C22544A-7EE6-4342-B048-85BDC9FD1C3A}</a:tableStyleId>
              </a:tblPr>
              <a:tblGrid>
                <a:gridCol w="1949355">
                  <a:extLst>
                    <a:ext uri="{9D8B030D-6E8A-4147-A177-3AD203B41FA5}">
                      <a16:colId xmlns:a16="http://schemas.microsoft.com/office/drawing/2014/main" xmlns="" val="1558314235"/>
                    </a:ext>
                  </a:extLst>
                </a:gridCol>
                <a:gridCol w="1949355">
                  <a:extLst>
                    <a:ext uri="{9D8B030D-6E8A-4147-A177-3AD203B41FA5}">
                      <a16:colId xmlns:a16="http://schemas.microsoft.com/office/drawing/2014/main" xmlns="" val="3885786994"/>
                    </a:ext>
                  </a:extLst>
                </a:gridCol>
                <a:gridCol w="1949355">
                  <a:extLst>
                    <a:ext uri="{9D8B030D-6E8A-4147-A177-3AD203B41FA5}">
                      <a16:colId xmlns:a16="http://schemas.microsoft.com/office/drawing/2014/main" xmlns="" val="3971448948"/>
                    </a:ext>
                  </a:extLst>
                </a:gridCol>
                <a:gridCol w="1949355">
                  <a:extLst>
                    <a:ext uri="{9D8B030D-6E8A-4147-A177-3AD203B41FA5}">
                      <a16:colId xmlns:a16="http://schemas.microsoft.com/office/drawing/2014/main" xmlns="" val="3904567388"/>
                    </a:ext>
                  </a:extLst>
                </a:gridCol>
                <a:gridCol w="1949355">
                  <a:extLst>
                    <a:ext uri="{9D8B030D-6E8A-4147-A177-3AD203B41FA5}">
                      <a16:colId xmlns:a16="http://schemas.microsoft.com/office/drawing/2014/main" xmlns="" val="933798696"/>
                    </a:ext>
                  </a:extLst>
                </a:gridCol>
                <a:gridCol w="1949355">
                  <a:extLst>
                    <a:ext uri="{9D8B030D-6E8A-4147-A177-3AD203B41FA5}">
                      <a16:colId xmlns:a16="http://schemas.microsoft.com/office/drawing/2014/main" xmlns="" val="3029448212"/>
                    </a:ext>
                  </a:extLst>
                </a:gridCol>
              </a:tblGrid>
              <a:tr h="777854">
                <a:tc gridSpan="2">
                  <a:txBody>
                    <a:bodyPr/>
                    <a:lstStyle/>
                    <a:p>
                      <a:r>
                        <a:rPr lang="en-US" dirty="0" smtClean="0"/>
                        <a:t>Developed</a:t>
                      </a:r>
                      <a:r>
                        <a:rPr lang="en-US" baseline="0" dirty="0" smtClean="0"/>
                        <a:t> Krobo Mountains into Tourist Site</a:t>
                      </a:r>
                      <a:endParaRPr lang="en-US" dirty="0"/>
                    </a:p>
                  </a:txBody>
                  <a:tcPr/>
                </a:tc>
                <a:tc hMerge="1">
                  <a:txBody>
                    <a:bodyPr/>
                    <a:lstStyle/>
                    <a:p>
                      <a:endParaRPr lang="en-US"/>
                    </a:p>
                  </a:txBody>
                  <a:tcPr/>
                </a:tc>
                <a:tc gridSpan="2">
                  <a:txBody>
                    <a:bodyPr/>
                    <a:lstStyle/>
                    <a:p>
                      <a:r>
                        <a:rPr lang="en-US" dirty="0" smtClean="0"/>
                        <a:t>Processed Mango into juice and Chips</a:t>
                      </a:r>
                      <a:endParaRPr lang="en-US" dirty="0"/>
                    </a:p>
                  </a:txBody>
                  <a:tcPr/>
                </a:tc>
                <a:tc hMerge="1">
                  <a:txBody>
                    <a:bodyPr/>
                    <a:lstStyle/>
                    <a:p>
                      <a:endParaRPr lang="en-US"/>
                    </a:p>
                  </a:txBody>
                  <a:tcPr/>
                </a:tc>
                <a:tc gridSpan="2">
                  <a:txBody>
                    <a:bodyPr/>
                    <a:lstStyle/>
                    <a:p>
                      <a:r>
                        <a:rPr lang="en-US" dirty="0" smtClean="0"/>
                        <a:t>Processed Cassava into fortified </a:t>
                      </a:r>
                      <a:r>
                        <a:rPr lang="en-US" dirty="0" err="1" smtClean="0"/>
                        <a:t>Gari</a:t>
                      </a:r>
                      <a:endParaRPr lang="en-US" dirty="0"/>
                    </a:p>
                  </a:txBody>
                  <a:tcPr/>
                </a:tc>
                <a:tc hMerge="1">
                  <a:txBody>
                    <a:bodyPr/>
                    <a:lstStyle/>
                    <a:p>
                      <a:endParaRPr lang="en-US"/>
                    </a:p>
                  </a:txBody>
                  <a:tcPr/>
                </a:tc>
                <a:extLst>
                  <a:ext uri="{0D108BD9-81ED-4DB2-BD59-A6C34878D82A}">
                    <a16:rowId xmlns:a16="http://schemas.microsoft.com/office/drawing/2014/main" xmlns="" val="2544406174"/>
                  </a:ext>
                </a:extLst>
              </a:tr>
              <a:tr h="433817">
                <a:tc>
                  <a:txBody>
                    <a:bodyPr/>
                    <a:lstStyle/>
                    <a:p>
                      <a:r>
                        <a:rPr lang="en-US" dirty="0" smtClean="0"/>
                        <a:t>Budget.</a:t>
                      </a:r>
                      <a:endParaRPr lang="en-US" dirty="0"/>
                    </a:p>
                  </a:txBody>
                  <a:tcPr/>
                </a:tc>
                <a:tc>
                  <a:txBody>
                    <a:bodyPr/>
                    <a:lstStyle/>
                    <a:p>
                      <a:r>
                        <a:rPr lang="en-US" dirty="0" smtClean="0"/>
                        <a:t>Funding Source</a:t>
                      </a:r>
                      <a:endParaRPr lang="en-US" dirty="0"/>
                    </a:p>
                  </a:txBody>
                  <a:tcPr/>
                </a:tc>
                <a:tc>
                  <a:txBody>
                    <a:bodyPr/>
                    <a:lstStyle/>
                    <a:p>
                      <a:r>
                        <a:rPr lang="en-US" dirty="0" smtClean="0"/>
                        <a:t>Budget line</a:t>
                      </a:r>
                      <a:endParaRPr lang="en-US" dirty="0"/>
                    </a:p>
                  </a:txBody>
                  <a:tcPr/>
                </a:tc>
                <a:tc>
                  <a:txBody>
                    <a:bodyPr/>
                    <a:lstStyle/>
                    <a:p>
                      <a:r>
                        <a:rPr lang="en-US" dirty="0" smtClean="0"/>
                        <a:t>Funding Source</a:t>
                      </a:r>
                      <a:endParaRPr lang="en-US" dirty="0"/>
                    </a:p>
                  </a:txBody>
                  <a:tcPr/>
                </a:tc>
                <a:tc>
                  <a:txBody>
                    <a:bodyPr/>
                    <a:lstStyle/>
                    <a:p>
                      <a:r>
                        <a:rPr lang="en-US" dirty="0" smtClean="0"/>
                        <a:t>Budget.</a:t>
                      </a:r>
                      <a:endParaRPr lang="en-US" dirty="0"/>
                    </a:p>
                  </a:txBody>
                  <a:tcPr/>
                </a:tc>
                <a:tc>
                  <a:txBody>
                    <a:bodyPr/>
                    <a:lstStyle/>
                    <a:p>
                      <a:r>
                        <a:rPr lang="en-US" dirty="0" smtClean="0"/>
                        <a:t>Funding Source</a:t>
                      </a:r>
                      <a:endParaRPr lang="en-US" dirty="0"/>
                    </a:p>
                  </a:txBody>
                  <a:tcPr/>
                </a:tc>
                <a:extLst>
                  <a:ext uri="{0D108BD9-81ED-4DB2-BD59-A6C34878D82A}">
                    <a16:rowId xmlns:a16="http://schemas.microsoft.com/office/drawing/2014/main" xmlns="" val="3008424778"/>
                  </a:ext>
                </a:extLst>
              </a:tr>
              <a:tr h="1735268">
                <a:tc>
                  <a:txBody>
                    <a:bodyPr/>
                    <a:lstStyle/>
                    <a:p>
                      <a:r>
                        <a:rPr lang="en-US" dirty="0" smtClean="0"/>
                        <a:t>GHC5,000,000.00</a:t>
                      </a:r>
                      <a:endParaRPr lang="en-US" dirty="0"/>
                    </a:p>
                  </a:txBody>
                  <a:tcPr/>
                </a:tc>
                <a:tc>
                  <a:txBody>
                    <a:bodyPr/>
                    <a:lstStyle/>
                    <a:p>
                      <a:pPr marL="285750" indent="-285750">
                        <a:buFont typeface="Wingdings" panose="05000000000000000000" pitchFamily="2" charset="2"/>
                        <a:buChar char="q"/>
                      </a:pPr>
                      <a:r>
                        <a:rPr lang="en-US" dirty="0" smtClean="0"/>
                        <a:t>PPP</a:t>
                      </a:r>
                    </a:p>
                    <a:p>
                      <a:pPr marL="285750" indent="-285750">
                        <a:buFont typeface="Wingdings" panose="05000000000000000000" pitchFamily="2" charset="2"/>
                        <a:buChar char="q"/>
                      </a:pPr>
                      <a:r>
                        <a:rPr lang="en-US" dirty="0" smtClean="0"/>
                        <a:t>EXIM Bank</a:t>
                      </a:r>
                    </a:p>
                    <a:p>
                      <a:pPr marL="285750" indent="-285750">
                        <a:buFont typeface="Wingdings" panose="05000000000000000000" pitchFamily="2" charset="2"/>
                        <a:buChar char="q"/>
                      </a:pPr>
                      <a:r>
                        <a:rPr lang="en-US" dirty="0" smtClean="0"/>
                        <a:t>IGF</a:t>
                      </a:r>
                    </a:p>
                    <a:p>
                      <a:pPr marL="285750" indent="-285750">
                        <a:buFont typeface="Wingdings" panose="05000000000000000000" pitchFamily="2" charset="2"/>
                        <a:buChar char="q"/>
                      </a:pPr>
                      <a:r>
                        <a:rPr lang="en-US" dirty="0" smtClean="0"/>
                        <a:t>DACF</a:t>
                      </a:r>
                    </a:p>
                    <a:p>
                      <a:pPr marL="285750" indent="-285750">
                        <a:buFont typeface="Wingdings" panose="05000000000000000000" pitchFamily="2" charset="2"/>
                        <a:buChar char="q"/>
                      </a:pPr>
                      <a:endParaRPr lang="en-US" dirty="0"/>
                    </a:p>
                  </a:txBody>
                  <a:tcPr/>
                </a:tc>
                <a:tc>
                  <a:txBody>
                    <a:bodyPr/>
                    <a:lstStyle/>
                    <a:p>
                      <a:r>
                        <a:rPr lang="en-US" dirty="0" smtClean="0"/>
                        <a:t>GHC 70,000.00</a:t>
                      </a:r>
                      <a:endParaRPr lang="en-US" dirty="0"/>
                    </a:p>
                  </a:txBody>
                  <a:tcPr/>
                </a:tc>
                <a:tc>
                  <a:txBody>
                    <a:bodyPr/>
                    <a:lstStyle/>
                    <a:p>
                      <a:pPr marL="285750" indent="-285750">
                        <a:buFont typeface="Wingdings" panose="05000000000000000000" pitchFamily="2" charset="2"/>
                        <a:buChar char="q"/>
                      </a:pPr>
                      <a:r>
                        <a:rPr lang="en-US" dirty="0" smtClean="0"/>
                        <a:t>PPP</a:t>
                      </a:r>
                    </a:p>
                    <a:p>
                      <a:pPr marL="285750" indent="-285750">
                        <a:buFont typeface="Wingdings" panose="05000000000000000000" pitchFamily="2" charset="2"/>
                        <a:buChar char="q"/>
                      </a:pPr>
                      <a:r>
                        <a:rPr lang="en-US" dirty="0" smtClean="0"/>
                        <a:t>EXIM Bank</a:t>
                      </a:r>
                    </a:p>
                    <a:p>
                      <a:pPr marL="285750" indent="-285750">
                        <a:buFont typeface="Wingdings" panose="05000000000000000000" pitchFamily="2" charset="2"/>
                        <a:buChar char="q"/>
                      </a:pPr>
                      <a:r>
                        <a:rPr lang="en-US" dirty="0" smtClean="0"/>
                        <a:t>IGF</a:t>
                      </a:r>
                      <a:endParaRPr lang="en-US" dirty="0"/>
                    </a:p>
                  </a:txBody>
                  <a:tcPr/>
                </a:tc>
                <a:tc>
                  <a:txBody>
                    <a:bodyPr/>
                    <a:lstStyle/>
                    <a:p>
                      <a:r>
                        <a:rPr lang="en-US" dirty="0" smtClean="0"/>
                        <a:t>GHC 50,000.00</a:t>
                      </a:r>
                      <a:endParaRPr lang="en-US" dirty="0"/>
                    </a:p>
                  </a:txBody>
                  <a:tcPr/>
                </a:tc>
                <a:tc>
                  <a:txBody>
                    <a:bodyPr/>
                    <a:lstStyle/>
                    <a:p>
                      <a:pPr marL="285750" indent="-285750">
                        <a:buFont typeface="Wingdings" panose="05000000000000000000" pitchFamily="2" charset="2"/>
                        <a:buChar char="q"/>
                      </a:pPr>
                      <a:r>
                        <a:rPr lang="en-US" dirty="0" smtClean="0"/>
                        <a:t>EXIM Bank</a:t>
                      </a:r>
                    </a:p>
                    <a:p>
                      <a:pPr marL="285750" indent="-285750">
                        <a:buFont typeface="Wingdings" panose="05000000000000000000" pitchFamily="2" charset="2"/>
                        <a:buChar char="q"/>
                      </a:pPr>
                      <a:r>
                        <a:rPr lang="en-US" dirty="0" smtClean="0"/>
                        <a:t>GEA(IFAD,AFDB</a:t>
                      </a:r>
                    </a:p>
                    <a:p>
                      <a:pPr marL="285750" indent="-285750">
                        <a:buFont typeface="Wingdings" panose="05000000000000000000" pitchFamily="2" charset="2"/>
                        <a:buChar char="q"/>
                      </a:pPr>
                      <a:r>
                        <a:rPr lang="en-US" dirty="0" smtClean="0"/>
                        <a:t>PPP</a:t>
                      </a:r>
                    </a:p>
                    <a:p>
                      <a:pPr marL="285750" indent="-285750">
                        <a:buFont typeface="Wingdings" panose="05000000000000000000" pitchFamily="2" charset="2"/>
                        <a:buChar char="q"/>
                      </a:pPr>
                      <a:r>
                        <a:rPr lang="en-US" dirty="0" smtClean="0"/>
                        <a:t>IGF</a:t>
                      </a:r>
                      <a:endParaRPr lang="en-US" dirty="0"/>
                    </a:p>
                  </a:txBody>
                  <a:tcPr/>
                </a:tc>
                <a:extLst>
                  <a:ext uri="{0D108BD9-81ED-4DB2-BD59-A6C34878D82A}">
                    <a16:rowId xmlns:a16="http://schemas.microsoft.com/office/drawing/2014/main" xmlns="" val="2202273207"/>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25" y="3917611"/>
            <a:ext cx="5186149" cy="255895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35823217"/>
              </p:ext>
            </p:extLst>
          </p:nvPr>
        </p:nvGraphicFramePr>
        <p:xfrm>
          <a:off x="5986021" y="3718874"/>
          <a:ext cx="5081046" cy="3011864"/>
        </p:xfrm>
        <a:graphic>
          <a:graphicData uri="http://schemas.openxmlformats.org/drawingml/2006/table">
            <a:tbl>
              <a:tblPr firstRow="1" bandRow="1">
                <a:tableStyleId>{5C22544A-7EE6-4342-B048-85BDC9FD1C3A}</a:tableStyleId>
              </a:tblPr>
              <a:tblGrid>
                <a:gridCol w="2540523"/>
                <a:gridCol w="2540523"/>
              </a:tblGrid>
              <a:tr h="794991">
                <a:tc gridSpan="2">
                  <a:txBody>
                    <a:bodyPr/>
                    <a:lstStyle/>
                    <a:p>
                      <a:r>
                        <a:rPr lang="en-US" dirty="0" smtClean="0"/>
                        <a:t>Beads</a:t>
                      </a:r>
                      <a:r>
                        <a:rPr lang="en-US" baseline="0" dirty="0" smtClean="0"/>
                        <a:t> </a:t>
                      </a:r>
                      <a:endParaRPr lang="en-US" dirty="0"/>
                    </a:p>
                  </a:txBody>
                  <a:tcPr/>
                </a:tc>
                <a:tc hMerge="1">
                  <a:txBody>
                    <a:bodyPr/>
                    <a:lstStyle/>
                    <a:p>
                      <a:endParaRPr lang="en-US"/>
                    </a:p>
                  </a:txBody>
                  <a:tcPr/>
                </a:tc>
              </a:tr>
              <a:tr h="443374">
                <a:tc>
                  <a:txBody>
                    <a:bodyPr/>
                    <a:lstStyle/>
                    <a:p>
                      <a:r>
                        <a:rPr lang="en-US" dirty="0" smtClean="0"/>
                        <a:t>Budget.</a:t>
                      </a:r>
                      <a:endParaRPr lang="en-US" dirty="0"/>
                    </a:p>
                  </a:txBody>
                  <a:tcPr/>
                </a:tc>
                <a:tc>
                  <a:txBody>
                    <a:bodyPr/>
                    <a:lstStyle/>
                    <a:p>
                      <a:r>
                        <a:rPr lang="en-US" dirty="0" smtClean="0"/>
                        <a:t>Funding Source</a:t>
                      </a:r>
                      <a:endParaRPr lang="en-US" dirty="0"/>
                    </a:p>
                  </a:txBody>
                  <a:tcPr/>
                </a:tc>
              </a:tr>
              <a:tr h="1773499">
                <a:tc>
                  <a:txBody>
                    <a:bodyPr/>
                    <a:lstStyle/>
                    <a:p>
                      <a:r>
                        <a:rPr lang="en-US" dirty="0" smtClean="0"/>
                        <a:t>GHC 100,000.00</a:t>
                      </a:r>
                      <a:endParaRPr lang="en-US" dirty="0"/>
                    </a:p>
                  </a:txBody>
                  <a:tcPr/>
                </a:tc>
                <a:tc>
                  <a:txBody>
                    <a:bodyPr/>
                    <a:lstStyle/>
                    <a:p>
                      <a:pPr marL="285750" indent="-285750">
                        <a:buFont typeface="Wingdings" panose="05000000000000000000" pitchFamily="2" charset="2"/>
                        <a:buChar char="q"/>
                      </a:pPr>
                      <a:r>
                        <a:rPr lang="en-US" dirty="0" smtClean="0"/>
                        <a:t>EXIM Bank</a:t>
                      </a:r>
                    </a:p>
                    <a:p>
                      <a:pPr marL="285750" indent="-285750">
                        <a:buFont typeface="Wingdings" panose="05000000000000000000" pitchFamily="2" charset="2"/>
                        <a:buChar char="q"/>
                      </a:pPr>
                      <a:r>
                        <a:rPr lang="en-US" dirty="0" smtClean="0"/>
                        <a:t>GEA(IFAD,AFDB</a:t>
                      </a:r>
                    </a:p>
                    <a:p>
                      <a:pPr marL="285750" indent="-285750">
                        <a:buFont typeface="Wingdings" panose="05000000000000000000" pitchFamily="2" charset="2"/>
                        <a:buChar char="q"/>
                      </a:pPr>
                      <a:r>
                        <a:rPr lang="en-US" dirty="0" smtClean="0"/>
                        <a:t>PPP</a:t>
                      </a:r>
                    </a:p>
                    <a:p>
                      <a:pPr marL="285750" indent="-285750">
                        <a:buFont typeface="Wingdings" panose="05000000000000000000" pitchFamily="2" charset="2"/>
                        <a:buChar char="q"/>
                      </a:pPr>
                      <a:r>
                        <a:rPr lang="en-US" dirty="0" smtClean="0"/>
                        <a:t>IGF</a:t>
                      </a:r>
                      <a:endParaRPr lang="en-US" dirty="0"/>
                    </a:p>
                  </a:txBody>
                  <a:tcPr/>
                </a:tc>
              </a:tr>
            </a:tbl>
          </a:graphicData>
        </a:graphic>
      </p:graphicFrame>
    </p:spTree>
    <p:extLst>
      <p:ext uri="{BB962C8B-B14F-4D97-AF65-F5344CB8AC3E}">
        <p14:creationId xmlns:p14="http://schemas.microsoft.com/office/powerpoint/2010/main" val="64228842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7580"/>
            <a:ext cx="10515600" cy="699400"/>
          </a:xfrm>
        </p:spPr>
        <p:txBody>
          <a:bodyPr>
            <a:normAutofit fontScale="90000"/>
          </a:bodyPr>
          <a:lstStyle/>
          <a:p>
            <a:pPr algn="ctr"/>
            <a:r>
              <a:rPr lang="en-US" dirty="0" smtClean="0"/>
              <a:t>   Impact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731852"/>
              </p:ext>
            </p:extLst>
          </p:nvPr>
        </p:nvGraphicFramePr>
        <p:xfrm>
          <a:off x="65989" y="736980"/>
          <a:ext cx="12019176" cy="6121020"/>
        </p:xfrm>
        <a:graphic>
          <a:graphicData uri="http://schemas.openxmlformats.org/drawingml/2006/table">
            <a:tbl>
              <a:tblPr firstRow="1" bandRow="1">
                <a:tableStyleId>{5C22544A-7EE6-4342-B048-85BDC9FD1C3A}</a:tableStyleId>
              </a:tblPr>
              <a:tblGrid>
                <a:gridCol w="3004794">
                  <a:extLst>
                    <a:ext uri="{9D8B030D-6E8A-4147-A177-3AD203B41FA5}">
                      <a16:colId xmlns:a16="http://schemas.microsoft.com/office/drawing/2014/main" xmlns="" val="2793321417"/>
                    </a:ext>
                  </a:extLst>
                </a:gridCol>
                <a:gridCol w="3004794">
                  <a:extLst>
                    <a:ext uri="{9D8B030D-6E8A-4147-A177-3AD203B41FA5}">
                      <a16:colId xmlns:a16="http://schemas.microsoft.com/office/drawing/2014/main" xmlns="" val="1362030986"/>
                    </a:ext>
                  </a:extLst>
                </a:gridCol>
                <a:gridCol w="3004794">
                  <a:extLst>
                    <a:ext uri="{9D8B030D-6E8A-4147-A177-3AD203B41FA5}">
                      <a16:colId xmlns:a16="http://schemas.microsoft.com/office/drawing/2014/main" xmlns="" val="174937213"/>
                    </a:ext>
                  </a:extLst>
                </a:gridCol>
                <a:gridCol w="3004794"/>
              </a:tblGrid>
              <a:tr h="438492">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77183668"/>
                  </a:ext>
                </a:extLst>
              </a:tr>
              <a:tr h="568252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Sustainable Jobs and wealth creation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Alternative livelihood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Poverty reduction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Enhanced foreign exchanged	</a:t>
                      </a:r>
                    </a:p>
                    <a:p>
                      <a:pPr marL="285750" indent="-285750">
                        <a:buFont typeface="Wingdings" panose="05000000000000000000" pitchFamily="2" charset="2"/>
                        <a:buChar char="q"/>
                      </a:pPr>
                      <a:endParaRPr lang="en-US" sz="2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Sustainable Jobs and Wealth created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Alternative livelihood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Poverty reduction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Reduced post-harvest loss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Enhanced foreign exchanged</a:t>
                      </a:r>
                      <a:endParaRPr lang="en-US" sz="2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Women empowerment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Sustainable Jobs and Wealth created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Alternative livelihood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Poverty reduction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Reduce post-harvest losses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Enhanced foreign exchange	</a:t>
                      </a:r>
                    </a:p>
                    <a:p>
                      <a:pPr marL="285750" indent="-285750">
                        <a:buFont typeface="Wingdings" panose="05000000000000000000" pitchFamily="2" charset="2"/>
                        <a:buChar char="q"/>
                      </a:pPr>
                      <a:endParaRPr lang="en-US" sz="2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Sustainable Jobs and Wealth created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Alternative livelihood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Poverty reduction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b="0" i="0" u="none" strike="noStrike" kern="1200" baseline="0" dirty="0" smtClean="0">
                          <a:solidFill>
                            <a:schemeClr val="dk1"/>
                          </a:solidFill>
                          <a:latin typeface="+mn-lt"/>
                          <a:ea typeface="+mn-ea"/>
                          <a:cs typeface="+mn-cs"/>
                        </a:rPr>
                        <a:t>Improved sanitation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2800" b="0" i="0" u="none" strike="noStrike" kern="1200" baseline="0" dirty="0" smtClean="0">
                        <a:solidFill>
                          <a:schemeClr val="dk1"/>
                        </a:solidFill>
                        <a:latin typeface="+mn-lt"/>
                        <a:ea typeface="+mn-ea"/>
                        <a:cs typeface="+mn-cs"/>
                      </a:endParaRPr>
                    </a:p>
                    <a:p>
                      <a:pPr marL="285750" indent="-285750">
                        <a:buFont typeface="Wingdings" panose="05000000000000000000" pitchFamily="2" charset="2"/>
                        <a:buChar char="q"/>
                      </a:pPr>
                      <a:endParaRPr lang="en-US" sz="2800" dirty="0"/>
                    </a:p>
                  </a:txBody>
                  <a:tcPr/>
                </a:tc>
                <a:extLst>
                  <a:ext uri="{0D108BD9-81ED-4DB2-BD59-A6C34878D82A}">
                    <a16:rowId xmlns:a16="http://schemas.microsoft.com/office/drawing/2014/main" xmlns="" val="3044531622"/>
                  </a:ext>
                </a:extLst>
              </a:tr>
            </a:tbl>
          </a:graphicData>
        </a:graphic>
      </p:graphicFrame>
    </p:spTree>
    <p:extLst>
      <p:ext uri="{BB962C8B-B14F-4D97-AF65-F5344CB8AC3E}">
        <p14:creationId xmlns:p14="http://schemas.microsoft.com/office/powerpoint/2010/main" val="17571452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73" y="647523"/>
            <a:ext cx="3398292" cy="3378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087" y="647523"/>
            <a:ext cx="3655844" cy="35423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753" y="301108"/>
            <a:ext cx="3583959" cy="34839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2" y="4189862"/>
            <a:ext cx="3804954" cy="24975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8578" y="4435522"/>
            <a:ext cx="4135271" cy="227235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5106" y="3785073"/>
            <a:ext cx="3524642" cy="2902329"/>
          </a:xfrm>
          <a:prstGeom prst="rect">
            <a:avLst/>
          </a:prstGeom>
        </p:spPr>
      </p:pic>
    </p:spTree>
    <p:extLst>
      <p:ext uri="{BB962C8B-B14F-4D97-AF65-F5344CB8AC3E}">
        <p14:creationId xmlns:p14="http://schemas.microsoft.com/office/powerpoint/2010/main" val="4553612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16038"/>
          </a:xfrm>
        </p:spPr>
        <p:txBody>
          <a:bodyPr/>
          <a:lstStyle/>
          <a:p>
            <a:r>
              <a:rPr lang="en-US" dirty="0"/>
              <a:t>What is Local Economic Development (LED)?</a:t>
            </a:r>
          </a:p>
        </p:txBody>
      </p:sp>
      <p:sp>
        <p:nvSpPr>
          <p:cNvPr id="3" name="Content Placeholder 2"/>
          <p:cNvSpPr>
            <a:spLocks noGrp="1"/>
          </p:cNvSpPr>
          <p:nvPr>
            <p:ph idx="1"/>
          </p:nvPr>
        </p:nvSpPr>
        <p:spPr>
          <a:xfrm>
            <a:off x="423082" y="1842449"/>
            <a:ext cx="11491414" cy="4858602"/>
          </a:xfrm>
        </p:spPr>
        <p:txBody>
          <a:bodyPr/>
          <a:lstStyle/>
          <a:p>
            <a:r>
              <a:rPr lang="en-US" b="1" dirty="0"/>
              <a:t>LED </a:t>
            </a:r>
            <a:r>
              <a:rPr lang="en-US" dirty="0"/>
              <a:t>is defined as “the process by which local governments, local businesses and other actors join forces and resources to enter into new partnership agreements with each other or other stakeholders to create new jobs and stimulate economic activity in municipalities, towns and villages''(Ghana's National Decentralization Policy, 2010). </a:t>
            </a:r>
          </a:p>
          <a:p>
            <a:endParaRPr lang="en-US" dirty="0"/>
          </a:p>
          <a:p>
            <a:endParaRPr lang="en-US" dirty="0"/>
          </a:p>
          <a:p>
            <a:endParaRPr lang="en-US" dirty="0"/>
          </a:p>
          <a:p>
            <a:r>
              <a:rPr lang="en-US" sz="3200" b="1" dirty="0"/>
              <a:t>LED is a process</a:t>
            </a:r>
            <a:r>
              <a:rPr lang="en-US" dirty="0"/>
              <a:t>. This process provides the opportunity for the citizenry to participate in the local development process</a:t>
            </a:r>
          </a:p>
          <a:p>
            <a:endParaRPr lang="en-US" dirty="0"/>
          </a:p>
        </p:txBody>
      </p:sp>
    </p:spTree>
    <p:extLst>
      <p:ext uri="{BB962C8B-B14F-4D97-AF65-F5344CB8AC3E}">
        <p14:creationId xmlns:p14="http://schemas.microsoft.com/office/powerpoint/2010/main" val="408634828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5546"/>
          </a:xfrm>
        </p:spPr>
        <p:txBody>
          <a:bodyPr>
            <a:normAutofit fontScale="90000"/>
          </a:bodyPr>
          <a:lstStyle/>
          <a:p>
            <a:pPr algn="ctr"/>
            <a:r>
              <a:rPr lang="en-US" dirty="0" smtClean="0"/>
              <a:t>Tourism Value Chain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4121467"/>
              </p:ext>
            </p:extLst>
          </p:nvPr>
        </p:nvGraphicFramePr>
        <p:xfrm>
          <a:off x="838200" y="969963"/>
          <a:ext cx="105156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38200" y="2609264"/>
            <a:ext cx="1890345" cy="39389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Travel Agents</a:t>
            </a:r>
            <a:endParaRPr lang="en-US" sz="1200" dirty="0">
              <a:solidFill>
                <a:schemeClr val="tx1"/>
              </a:solidFill>
            </a:endParaRPr>
          </a:p>
        </p:txBody>
      </p:sp>
      <p:sp>
        <p:nvSpPr>
          <p:cNvPr id="6" name="Rectangle 5"/>
          <p:cNvSpPr/>
          <p:nvPr/>
        </p:nvSpPr>
        <p:spPr>
          <a:xfrm>
            <a:off x="2953629" y="2609264"/>
            <a:ext cx="1745565" cy="4073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Air, Rail, Bus company</a:t>
            </a:r>
            <a:endParaRPr lang="en-US" sz="1400" dirty="0">
              <a:solidFill>
                <a:schemeClr val="tx1"/>
              </a:solidFill>
            </a:endParaRPr>
          </a:p>
        </p:txBody>
      </p:sp>
      <p:sp>
        <p:nvSpPr>
          <p:cNvPr id="7" name="Rectangle 6"/>
          <p:cNvSpPr/>
          <p:nvPr/>
        </p:nvSpPr>
        <p:spPr>
          <a:xfrm>
            <a:off x="4843974" y="2609264"/>
            <a:ext cx="1884484" cy="37982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Hotel</a:t>
            </a:r>
            <a:endParaRPr lang="en-US" sz="1200" dirty="0">
              <a:solidFill>
                <a:schemeClr val="tx1"/>
              </a:solidFill>
            </a:endParaRPr>
          </a:p>
        </p:txBody>
      </p:sp>
      <p:sp>
        <p:nvSpPr>
          <p:cNvPr id="8" name="Rectangle 7"/>
          <p:cNvSpPr/>
          <p:nvPr/>
        </p:nvSpPr>
        <p:spPr>
          <a:xfrm>
            <a:off x="6873238" y="2570578"/>
            <a:ext cx="1730326" cy="37982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Site operator, cultural group</a:t>
            </a:r>
            <a:endParaRPr lang="en-US" sz="1200" dirty="0">
              <a:solidFill>
                <a:schemeClr val="tx1"/>
              </a:solidFill>
            </a:endParaRPr>
          </a:p>
        </p:txBody>
      </p:sp>
      <p:sp>
        <p:nvSpPr>
          <p:cNvPr id="9" name="Rectangle 8"/>
          <p:cNvSpPr/>
          <p:nvPr/>
        </p:nvSpPr>
        <p:spPr>
          <a:xfrm>
            <a:off x="8786448" y="2524017"/>
            <a:ext cx="1786596" cy="39389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Bus company</a:t>
            </a:r>
            <a:endParaRPr lang="en-US" sz="1200" dirty="0">
              <a:solidFill>
                <a:schemeClr val="tx1"/>
              </a:solidFill>
            </a:endParaRPr>
          </a:p>
        </p:txBody>
      </p:sp>
      <p:sp>
        <p:nvSpPr>
          <p:cNvPr id="11" name="TextBox 10"/>
          <p:cNvSpPr txBox="1"/>
          <p:nvPr/>
        </p:nvSpPr>
        <p:spPr>
          <a:xfrm>
            <a:off x="1448972" y="3924886"/>
            <a:ext cx="8567225" cy="369332"/>
          </a:xfrm>
          <a:prstGeom prst="rect">
            <a:avLst/>
          </a:prstGeom>
          <a:solidFill>
            <a:schemeClr val="accent4"/>
          </a:solidFill>
          <a:ln>
            <a:solidFill>
              <a:schemeClr val="tx1"/>
            </a:solidFill>
          </a:ln>
        </p:spPr>
        <p:txBody>
          <a:bodyPr wrap="square" rtlCol="0">
            <a:spAutoFit/>
          </a:bodyPr>
          <a:lstStyle/>
          <a:p>
            <a:pPr algn="ctr"/>
            <a:r>
              <a:rPr lang="en-US" dirty="0" smtClean="0"/>
              <a:t>Tour operator</a:t>
            </a:r>
            <a:endParaRPr lang="en-US" dirty="0"/>
          </a:p>
        </p:txBody>
      </p:sp>
      <p:sp>
        <p:nvSpPr>
          <p:cNvPr id="12" name="TextBox 11"/>
          <p:cNvSpPr txBox="1"/>
          <p:nvPr/>
        </p:nvSpPr>
        <p:spPr>
          <a:xfrm>
            <a:off x="1758462" y="3233343"/>
            <a:ext cx="7695027" cy="369332"/>
          </a:xfrm>
          <a:prstGeom prst="rect">
            <a:avLst/>
          </a:prstGeom>
          <a:noFill/>
        </p:spPr>
        <p:txBody>
          <a:bodyPr wrap="square" rtlCol="0">
            <a:spAutoFit/>
          </a:bodyPr>
          <a:lstStyle/>
          <a:p>
            <a:r>
              <a:rPr lang="en-US" dirty="0" smtClean="0"/>
              <a:t>Coordinated services</a:t>
            </a:r>
            <a:endParaRPr lang="en-US" dirty="0"/>
          </a:p>
        </p:txBody>
      </p:sp>
      <p:sp>
        <p:nvSpPr>
          <p:cNvPr id="13" name="Up-Down Arrow 12"/>
          <p:cNvSpPr/>
          <p:nvPr/>
        </p:nvSpPr>
        <p:spPr>
          <a:xfrm>
            <a:off x="1955409" y="3602675"/>
            <a:ext cx="154745" cy="322211"/>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7090117" y="3602676"/>
            <a:ext cx="214531" cy="31282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9608234" y="3602675"/>
            <a:ext cx="222737" cy="303446"/>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4699194" y="3602675"/>
            <a:ext cx="190499" cy="273243"/>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48972" y="5275385"/>
            <a:ext cx="8567225" cy="369332"/>
          </a:xfrm>
          <a:prstGeom prst="rect">
            <a:avLst/>
          </a:prstGeom>
          <a:solidFill>
            <a:schemeClr val="accent2"/>
          </a:solidFill>
          <a:ln>
            <a:solidFill>
              <a:schemeClr val="tx1"/>
            </a:solidFill>
          </a:ln>
        </p:spPr>
        <p:txBody>
          <a:bodyPr wrap="square" rtlCol="0">
            <a:spAutoFit/>
          </a:bodyPr>
          <a:lstStyle/>
          <a:p>
            <a:pPr algn="ctr"/>
            <a:r>
              <a:rPr lang="en-US" dirty="0" smtClean="0"/>
              <a:t>Local tourism board</a:t>
            </a:r>
            <a:endParaRPr lang="en-US" dirty="0"/>
          </a:p>
        </p:txBody>
      </p:sp>
      <p:sp>
        <p:nvSpPr>
          <p:cNvPr id="18" name="Up Arrow 17"/>
          <p:cNvSpPr/>
          <p:nvPr/>
        </p:nvSpPr>
        <p:spPr>
          <a:xfrm>
            <a:off x="1955408" y="4403188"/>
            <a:ext cx="154745" cy="87219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4843974" y="4524402"/>
            <a:ext cx="178192" cy="75098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7304648" y="4524402"/>
            <a:ext cx="179364" cy="75098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9608234" y="4403188"/>
            <a:ext cx="222737" cy="87219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35120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80" y="168215"/>
            <a:ext cx="9720072" cy="588492"/>
          </a:xfrm>
        </p:spPr>
        <p:txBody>
          <a:bodyPr>
            <a:normAutofit fontScale="90000"/>
          </a:bodyPr>
          <a:lstStyle/>
          <a:p>
            <a:r>
              <a:rPr lang="en-US" dirty="0"/>
              <a:t>Tourism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99" y="1056957"/>
            <a:ext cx="4380931" cy="29416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308" y="1727123"/>
            <a:ext cx="3398292" cy="24701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76" y="4298896"/>
            <a:ext cx="4148920" cy="2559103"/>
          </a:xfrm>
          <a:prstGeom prst="rect">
            <a:avLst/>
          </a:prstGeom>
        </p:spPr>
      </p:pic>
    </p:spTree>
    <p:extLst>
      <p:ext uri="{BB962C8B-B14F-4D97-AF65-F5344CB8AC3E}">
        <p14:creationId xmlns:p14="http://schemas.microsoft.com/office/powerpoint/2010/main" val="235497056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2469"/>
          </a:xfrm>
        </p:spPr>
        <p:txBody>
          <a:bodyPr>
            <a:normAutofit fontScale="90000"/>
          </a:bodyPr>
          <a:lstStyle/>
          <a:p>
            <a:pPr algn="ctr"/>
            <a:r>
              <a:rPr lang="en-US" sz="3200" dirty="0" smtClean="0"/>
              <a:t>Processed mango into juice &amp; chips value chain</a:t>
            </a:r>
            <a:endParaRPr lang="en-US" sz="3200" dirty="0"/>
          </a:p>
        </p:txBody>
      </p:sp>
      <p:sp>
        <p:nvSpPr>
          <p:cNvPr id="3" name="Content Placeholder 2"/>
          <p:cNvSpPr>
            <a:spLocks noGrp="1"/>
          </p:cNvSpPr>
          <p:nvPr>
            <p:ph idx="1"/>
          </p:nvPr>
        </p:nvSpPr>
        <p:spPr>
          <a:xfrm>
            <a:off x="838200" y="727594"/>
            <a:ext cx="10515600" cy="5715409"/>
          </a:xfrm>
        </p:spPr>
        <p:style>
          <a:lnRef idx="2">
            <a:schemeClr val="dk1"/>
          </a:lnRef>
          <a:fillRef idx="1">
            <a:schemeClr val="lt1"/>
          </a:fillRef>
          <a:effectRef idx="0">
            <a:schemeClr val="dk1"/>
          </a:effectRef>
          <a:fontRef idx="minor">
            <a:schemeClr val="dk1"/>
          </a:fontRef>
        </p:style>
        <p:txBody>
          <a:bodyPr/>
          <a:lstStyle/>
          <a:p>
            <a:pPr marL="0" indent="0">
              <a:buNone/>
            </a:pPr>
            <a:endParaRPr lang="en-US" dirty="0"/>
          </a:p>
        </p:txBody>
      </p:sp>
      <p:sp>
        <p:nvSpPr>
          <p:cNvPr id="7" name="Rounded Rectangle 6"/>
          <p:cNvSpPr/>
          <p:nvPr/>
        </p:nvSpPr>
        <p:spPr>
          <a:xfrm>
            <a:off x="970670" y="914400"/>
            <a:ext cx="1947203" cy="407963"/>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Inputs</a:t>
            </a:r>
            <a:endParaRPr lang="en-US" sz="1600" dirty="0"/>
          </a:p>
        </p:txBody>
      </p:sp>
      <p:sp>
        <p:nvSpPr>
          <p:cNvPr id="8" name="Rounded Rectangle 7"/>
          <p:cNvSpPr/>
          <p:nvPr/>
        </p:nvSpPr>
        <p:spPr>
          <a:xfrm>
            <a:off x="970671" y="1463675"/>
            <a:ext cx="1814732" cy="4403188"/>
          </a:xfrm>
          <a:prstGeom prst="roundRect">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39483" y="1674055"/>
            <a:ext cx="1406769" cy="647120"/>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Seedlings</a:t>
            </a:r>
            <a:endParaRPr lang="en-US" sz="1600" dirty="0"/>
          </a:p>
        </p:txBody>
      </p:sp>
      <p:sp>
        <p:nvSpPr>
          <p:cNvPr id="11" name="Rounded Rectangle 10"/>
          <p:cNvSpPr/>
          <p:nvPr/>
        </p:nvSpPr>
        <p:spPr>
          <a:xfrm>
            <a:off x="1069145" y="2447778"/>
            <a:ext cx="1477107" cy="600980"/>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Fertilizers</a:t>
            </a:r>
            <a:endParaRPr lang="en-US" sz="1600" dirty="0"/>
          </a:p>
        </p:txBody>
      </p:sp>
      <p:sp>
        <p:nvSpPr>
          <p:cNvPr id="12" name="Rounded Rectangle 11"/>
          <p:cNvSpPr/>
          <p:nvPr/>
        </p:nvSpPr>
        <p:spPr>
          <a:xfrm>
            <a:off x="1055077" y="3358857"/>
            <a:ext cx="1491175" cy="812506"/>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Agrochemicals </a:t>
            </a:r>
            <a:r>
              <a:rPr lang="en-US" sz="1600" dirty="0" err="1" smtClean="0"/>
              <a:t>etc</a:t>
            </a:r>
            <a:endParaRPr lang="en-US" sz="1600" dirty="0"/>
          </a:p>
        </p:txBody>
      </p:sp>
      <p:sp>
        <p:nvSpPr>
          <p:cNvPr id="13" name="Rounded Rectangle 12"/>
          <p:cNvSpPr/>
          <p:nvPr/>
        </p:nvSpPr>
        <p:spPr>
          <a:xfrm>
            <a:off x="1055077" y="4312675"/>
            <a:ext cx="1491175" cy="765800"/>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Farm equipment</a:t>
            </a:r>
            <a:endParaRPr lang="en-US" sz="1600" dirty="0"/>
          </a:p>
        </p:txBody>
      </p:sp>
      <p:sp>
        <p:nvSpPr>
          <p:cNvPr id="14" name="Rounded Rectangle 13"/>
          <p:cNvSpPr/>
          <p:nvPr/>
        </p:nvSpPr>
        <p:spPr>
          <a:xfrm>
            <a:off x="1055077" y="5205078"/>
            <a:ext cx="1491175" cy="535182"/>
          </a:xfrm>
          <a:prstGeom prst="roundRect">
            <a:avLst/>
          </a:prstGeom>
          <a:solidFill>
            <a:schemeClr val="tx2">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Irrigation equipment</a:t>
            </a:r>
            <a:endParaRPr lang="en-US" sz="1600" dirty="0"/>
          </a:p>
        </p:txBody>
      </p:sp>
      <p:sp>
        <p:nvSpPr>
          <p:cNvPr id="17" name="Rounded Rectangle 16"/>
          <p:cNvSpPr/>
          <p:nvPr/>
        </p:nvSpPr>
        <p:spPr>
          <a:xfrm>
            <a:off x="2917874" y="914400"/>
            <a:ext cx="1640058" cy="4952463"/>
          </a:xfrm>
          <a:prstGeom prst="roundRect">
            <a:avLst/>
          </a:prstGeom>
          <a:solidFill>
            <a:srgbClr val="92D05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Rounded Rectangle 17"/>
          <p:cNvSpPr/>
          <p:nvPr/>
        </p:nvSpPr>
        <p:spPr>
          <a:xfrm>
            <a:off x="4557932" y="914400"/>
            <a:ext cx="1744394" cy="4952463"/>
          </a:xfrm>
          <a:prstGeom prst="roundRect">
            <a:avLst/>
          </a:prstGeom>
          <a:solidFill>
            <a:schemeClr val="accent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19" name="Rounded Rectangle 18"/>
          <p:cNvSpPr/>
          <p:nvPr/>
        </p:nvSpPr>
        <p:spPr>
          <a:xfrm>
            <a:off x="6302326" y="914400"/>
            <a:ext cx="1640058" cy="4952463"/>
          </a:xfrm>
          <a:prstGeom prst="roundRect">
            <a:avLst/>
          </a:prstGeom>
          <a:solidFill>
            <a:schemeClr val="accent2">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20" name="Rounded Rectangle 19"/>
          <p:cNvSpPr/>
          <p:nvPr/>
        </p:nvSpPr>
        <p:spPr>
          <a:xfrm>
            <a:off x="7942384" y="914400"/>
            <a:ext cx="1426699" cy="4079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D</a:t>
            </a:r>
            <a:r>
              <a:rPr lang="en-US" sz="1600" dirty="0" smtClean="0"/>
              <a:t>istribution</a:t>
            </a:r>
            <a:endParaRPr lang="en-US" sz="1600" dirty="0"/>
          </a:p>
        </p:txBody>
      </p:sp>
      <p:sp>
        <p:nvSpPr>
          <p:cNvPr id="21" name="Rounded Rectangle 20"/>
          <p:cNvSpPr/>
          <p:nvPr/>
        </p:nvSpPr>
        <p:spPr>
          <a:xfrm>
            <a:off x="9411286" y="914400"/>
            <a:ext cx="1942514" cy="407963"/>
          </a:xfrm>
          <a:prstGeom prst="roundRect">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Marketing</a:t>
            </a:r>
            <a:r>
              <a:rPr lang="en-US" dirty="0" smtClean="0"/>
              <a:t> &amp; Sales</a:t>
            </a:r>
            <a:endParaRPr lang="en-US" dirty="0"/>
          </a:p>
        </p:txBody>
      </p:sp>
      <p:sp>
        <p:nvSpPr>
          <p:cNvPr id="22" name="Rounded Rectangle 21"/>
          <p:cNvSpPr/>
          <p:nvPr/>
        </p:nvSpPr>
        <p:spPr>
          <a:xfrm>
            <a:off x="2960077" y="914400"/>
            <a:ext cx="1555652" cy="407963"/>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Production</a:t>
            </a:r>
            <a:endParaRPr lang="en-US" sz="1600" dirty="0">
              <a:solidFill>
                <a:schemeClr val="tx1"/>
              </a:solidFill>
            </a:endParaRPr>
          </a:p>
        </p:txBody>
      </p:sp>
      <p:sp>
        <p:nvSpPr>
          <p:cNvPr id="25" name="Rounded Rectangle 24"/>
          <p:cNvSpPr/>
          <p:nvPr/>
        </p:nvSpPr>
        <p:spPr>
          <a:xfrm>
            <a:off x="2960077" y="1463675"/>
            <a:ext cx="1555652" cy="427658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Fresh mango</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6" name="Rounded Rectangle 25"/>
          <p:cNvSpPr/>
          <p:nvPr/>
        </p:nvSpPr>
        <p:spPr>
          <a:xfrm>
            <a:off x="2960077" y="3854548"/>
            <a:ext cx="584981" cy="1589649"/>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Small farms</a:t>
            </a:r>
            <a:endParaRPr lang="en-US" sz="1100" dirty="0">
              <a:solidFill>
                <a:schemeClr val="tx1"/>
              </a:solidFill>
            </a:endParaRPr>
          </a:p>
        </p:txBody>
      </p:sp>
      <p:sp>
        <p:nvSpPr>
          <p:cNvPr id="27" name="Rounded Rectangle 26"/>
          <p:cNvSpPr/>
          <p:nvPr/>
        </p:nvSpPr>
        <p:spPr>
          <a:xfrm>
            <a:off x="3587261" y="3896751"/>
            <a:ext cx="815927" cy="1603717"/>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Medium &amp; large </a:t>
            </a:r>
            <a:r>
              <a:rPr lang="en-US" sz="1100" dirty="0" err="1" smtClean="0">
                <a:solidFill>
                  <a:schemeClr val="tx1"/>
                </a:solidFill>
              </a:rPr>
              <a:t>farme</a:t>
            </a:r>
            <a:endParaRPr lang="en-US" sz="1100" dirty="0">
              <a:solidFill>
                <a:schemeClr val="tx1"/>
              </a:solidFill>
            </a:endParaRPr>
          </a:p>
        </p:txBody>
      </p:sp>
      <p:sp>
        <p:nvSpPr>
          <p:cNvPr id="28" name="Rounded Rectangle 27"/>
          <p:cNvSpPr/>
          <p:nvPr/>
        </p:nvSpPr>
        <p:spPr>
          <a:xfrm>
            <a:off x="4592514" y="914400"/>
            <a:ext cx="1702191" cy="4079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Parking</a:t>
            </a:r>
            <a:r>
              <a:rPr lang="en-US" dirty="0" smtClean="0"/>
              <a:t> &amp; cold storage</a:t>
            </a:r>
            <a:endParaRPr lang="en-US" dirty="0"/>
          </a:p>
        </p:txBody>
      </p:sp>
      <p:sp>
        <p:nvSpPr>
          <p:cNvPr id="32" name="Rounded Rectangle 31"/>
          <p:cNvSpPr/>
          <p:nvPr/>
        </p:nvSpPr>
        <p:spPr>
          <a:xfrm>
            <a:off x="4592514" y="3896751"/>
            <a:ext cx="1709812" cy="1843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Exporter companies</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3" name="Rounded Rectangle 32"/>
          <p:cNvSpPr/>
          <p:nvPr/>
        </p:nvSpPr>
        <p:spPr>
          <a:xfrm>
            <a:off x="4592514" y="4487593"/>
            <a:ext cx="1702191" cy="59088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Parking plants</a:t>
            </a:r>
            <a:endParaRPr lang="en-US" dirty="0">
              <a:solidFill>
                <a:schemeClr val="tx1"/>
              </a:solidFill>
            </a:endParaRPr>
          </a:p>
        </p:txBody>
      </p:sp>
      <p:sp>
        <p:nvSpPr>
          <p:cNvPr id="34" name="Rounded Rectangle 33"/>
          <p:cNvSpPr/>
          <p:nvPr/>
        </p:nvSpPr>
        <p:spPr>
          <a:xfrm>
            <a:off x="4592514" y="5205078"/>
            <a:ext cx="1702191" cy="295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Cool storage unit</a:t>
            </a:r>
            <a:endParaRPr lang="en-US" sz="1600" dirty="0">
              <a:solidFill>
                <a:schemeClr val="tx1"/>
              </a:solidFill>
            </a:endParaRPr>
          </a:p>
        </p:txBody>
      </p:sp>
      <p:sp>
        <p:nvSpPr>
          <p:cNvPr id="36" name="Rounded Rectangle 35"/>
          <p:cNvSpPr/>
          <p:nvPr/>
        </p:nvSpPr>
        <p:spPr>
          <a:xfrm>
            <a:off x="6329287" y="914400"/>
            <a:ext cx="1613097" cy="40796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Processing</a:t>
            </a:r>
            <a:endParaRPr lang="en-US" dirty="0">
              <a:solidFill>
                <a:schemeClr val="tx1"/>
              </a:solidFill>
            </a:endParaRPr>
          </a:p>
        </p:txBody>
      </p:sp>
      <p:sp>
        <p:nvSpPr>
          <p:cNvPr id="37" name="Rounded Rectangle 36"/>
          <p:cNvSpPr/>
          <p:nvPr/>
        </p:nvSpPr>
        <p:spPr>
          <a:xfrm>
            <a:off x="6302326" y="1463675"/>
            <a:ext cx="1640058" cy="41493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Processing companies</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8" name="Rounded Rectangle 37"/>
          <p:cNvSpPr/>
          <p:nvPr/>
        </p:nvSpPr>
        <p:spPr>
          <a:xfrm>
            <a:off x="6329287" y="2321175"/>
            <a:ext cx="1613097" cy="727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Dried: chips</a:t>
            </a:r>
            <a:endParaRPr lang="en-US" sz="1600" dirty="0">
              <a:solidFill>
                <a:schemeClr val="tx1"/>
              </a:solidFill>
            </a:endParaRPr>
          </a:p>
        </p:txBody>
      </p:sp>
      <p:sp>
        <p:nvSpPr>
          <p:cNvPr id="39" name="Rounded Rectangle 38"/>
          <p:cNvSpPr/>
          <p:nvPr/>
        </p:nvSpPr>
        <p:spPr>
          <a:xfrm>
            <a:off x="6329287" y="3358857"/>
            <a:ext cx="1613097" cy="1128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Puree: juice</a:t>
            </a:r>
            <a:endParaRPr lang="en-US" sz="1600" dirty="0">
              <a:solidFill>
                <a:schemeClr val="tx1"/>
              </a:solidFill>
            </a:endParaRPr>
          </a:p>
        </p:txBody>
      </p:sp>
      <p:sp>
        <p:nvSpPr>
          <p:cNvPr id="40" name="Rounded Rectangle 39"/>
          <p:cNvSpPr/>
          <p:nvPr/>
        </p:nvSpPr>
        <p:spPr>
          <a:xfrm>
            <a:off x="7942384" y="1674055"/>
            <a:ext cx="1468902" cy="1800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Importers(wholesale/dedicated suppliers</a:t>
            </a:r>
            <a:r>
              <a:rPr lang="en-US" dirty="0" smtClean="0">
                <a:solidFill>
                  <a:schemeClr val="tx1"/>
                </a:solidFill>
              </a:rPr>
              <a:t>)</a:t>
            </a:r>
            <a:endParaRPr lang="en-US" dirty="0">
              <a:solidFill>
                <a:schemeClr val="tx1"/>
              </a:solidFill>
            </a:endParaRPr>
          </a:p>
        </p:txBody>
      </p:sp>
      <p:sp>
        <p:nvSpPr>
          <p:cNvPr id="41" name="Rounded Rectangle 40"/>
          <p:cNvSpPr/>
          <p:nvPr/>
        </p:nvSpPr>
        <p:spPr>
          <a:xfrm>
            <a:off x="9424767" y="1651997"/>
            <a:ext cx="1942514" cy="461003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439715" y="2065987"/>
            <a:ext cx="1942514" cy="6189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Supermarkets</a:t>
            </a:r>
            <a:endParaRPr lang="en-US" sz="1600" dirty="0"/>
          </a:p>
        </p:txBody>
      </p:sp>
      <p:sp>
        <p:nvSpPr>
          <p:cNvPr id="43" name="Rounded Rectangle 42"/>
          <p:cNvSpPr/>
          <p:nvPr/>
        </p:nvSpPr>
        <p:spPr>
          <a:xfrm>
            <a:off x="9424767" y="3048758"/>
            <a:ext cx="1942514" cy="636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Food services</a:t>
            </a:r>
            <a:endParaRPr lang="en-US" sz="1600" dirty="0"/>
          </a:p>
        </p:txBody>
      </p:sp>
      <p:sp>
        <p:nvSpPr>
          <p:cNvPr id="44" name="Rounded Rectangle 43"/>
          <p:cNvSpPr/>
          <p:nvPr/>
        </p:nvSpPr>
        <p:spPr>
          <a:xfrm>
            <a:off x="9453489" y="4023359"/>
            <a:ext cx="1942514" cy="60427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Small scale retailers</a:t>
            </a:r>
            <a:endParaRPr lang="en-US" sz="1600" dirty="0"/>
          </a:p>
        </p:txBody>
      </p:sp>
      <p:sp>
        <p:nvSpPr>
          <p:cNvPr id="45" name="Rounded Rectangle 44"/>
          <p:cNvSpPr/>
          <p:nvPr/>
        </p:nvSpPr>
        <p:spPr>
          <a:xfrm>
            <a:off x="9453489" y="4965895"/>
            <a:ext cx="1942514" cy="47830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Internet</a:t>
            </a:r>
            <a:endParaRPr lang="en-US" sz="1600" dirty="0"/>
          </a:p>
        </p:txBody>
      </p:sp>
      <p:sp>
        <p:nvSpPr>
          <p:cNvPr id="46" name="Rounded Rectangle 45"/>
          <p:cNvSpPr/>
          <p:nvPr/>
        </p:nvSpPr>
        <p:spPr>
          <a:xfrm>
            <a:off x="2960077" y="5854066"/>
            <a:ext cx="3334628" cy="54927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solidFill>
              </a:rPr>
              <a:t>Large producer-exporter Co.</a:t>
            </a:r>
            <a:endParaRPr lang="en-US" sz="1200" dirty="0">
              <a:solidFill>
                <a:schemeClr val="tx1"/>
              </a:solidFill>
            </a:endParaRPr>
          </a:p>
        </p:txBody>
      </p:sp>
      <p:cxnSp>
        <p:nvCxnSpPr>
          <p:cNvPr id="53" name="Straight Arrow Connector 52"/>
          <p:cNvCxnSpPr/>
          <p:nvPr/>
        </p:nvCxnSpPr>
        <p:spPr>
          <a:xfrm flipV="1">
            <a:off x="4515729" y="3193366"/>
            <a:ext cx="1813558" cy="14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133514" y="3460017"/>
            <a:ext cx="2180492" cy="1984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133514" y="3358857"/>
            <a:ext cx="2700997" cy="2621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133514" y="5657122"/>
            <a:ext cx="3306201" cy="32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42384" y="4627635"/>
            <a:ext cx="1497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302326" y="5444197"/>
            <a:ext cx="31373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50343" y="5444197"/>
            <a:ext cx="297768" cy="409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2960077" y="6091310"/>
            <a:ext cx="1133621" cy="3248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Farms</a:t>
            </a:r>
            <a:endParaRPr lang="en-US" sz="1400" dirty="0">
              <a:solidFill>
                <a:schemeClr val="tx1"/>
              </a:solidFill>
            </a:endParaRPr>
          </a:p>
        </p:txBody>
      </p:sp>
      <p:sp>
        <p:nvSpPr>
          <p:cNvPr id="67" name="Rounded Rectangle 66"/>
          <p:cNvSpPr/>
          <p:nvPr/>
        </p:nvSpPr>
        <p:spPr>
          <a:xfrm>
            <a:off x="4592514" y="6106963"/>
            <a:ext cx="1541000" cy="155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smtClean="0"/>
              <a:t>Parking plant</a:t>
            </a:r>
            <a:endParaRPr lang="en-US" sz="1100" dirty="0"/>
          </a:p>
        </p:txBody>
      </p:sp>
      <p:sp>
        <p:nvSpPr>
          <p:cNvPr id="68" name="Rounded Rectangle 67"/>
          <p:cNvSpPr/>
          <p:nvPr/>
        </p:nvSpPr>
        <p:spPr>
          <a:xfrm>
            <a:off x="4592514" y="6262029"/>
            <a:ext cx="1541000" cy="141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smtClean="0"/>
              <a:t>Cool storage unit</a:t>
            </a:r>
            <a:endParaRPr lang="en-US" sz="1100" dirty="0"/>
          </a:p>
        </p:txBody>
      </p:sp>
      <p:cxnSp>
        <p:nvCxnSpPr>
          <p:cNvPr id="70" name="Straight Arrow Connector 69"/>
          <p:cNvCxnSpPr/>
          <p:nvPr/>
        </p:nvCxnSpPr>
        <p:spPr>
          <a:xfrm>
            <a:off x="3812345" y="5500468"/>
            <a:ext cx="168812" cy="3535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6926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3" y="323408"/>
            <a:ext cx="3121434" cy="19304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3" y="2317319"/>
            <a:ext cx="3121434" cy="17245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7" y="3790950"/>
            <a:ext cx="3149440"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27" y="5534025"/>
            <a:ext cx="3438525" cy="13239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7486" y="484220"/>
            <a:ext cx="2847975" cy="212636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173" y="2709531"/>
            <a:ext cx="3027321" cy="18478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1244" y="812091"/>
            <a:ext cx="2476500" cy="184785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1244" y="2761918"/>
            <a:ext cx="2619375" cy="17430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3527" y="526632"/>
            <a:ext cx="3009900" cy="15240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8370" y="2018289"/>
            <a:ext cx="1943876" cy="2619375"/>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9645" y="4592983"/>
            <a:ext cx="2837598" cy="2143125"/>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8727" y="4637664"/>
            <a:ext cx="2143125" cy="2143125"/>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135" y="4557380"/>
            <a:ext cx="1743075" cy="2300619"/>
          </a:xfrm>
          <a:prstGeom prst="rect">
            <a:avLst/>
          </a:prstGeom>
        </p:spPr>
      </p:pic>
      <p:sp>
        <p:nvSpPr>
          <p:cNvPr id="17" name="TextBox 16"/>
          <p:cNvSpPr txBox="1"/>
          <p:nvPr/>
        </p:nvSpPr>
        <p:spPr>
          <a:xfrm>
            <a:off x="11042246" y="2846381"/>
            <a:ext cx="1175415" cy="1754326"/>
          </a:xfrm>
          <a:prstGeom prst="rect">
            <a:avLst/>
          </a:prstGeom>
          <a:noFill/>
        </p:spPr>
        <p:txBody>
          <a:bodyPr wrap="square" rtlCol="0">
            <a:spAutoFit/>
          </a:bodyPr>
          <a:lstStyle/>
          <a:p>
            <a:r>
              <a:rPr lang="en-US" b="1" i="1" u="sng" dirty="0" smtClean="0"/>
              <a:t>Products</a:t>
            </a:r>
          </a:p>
          <a:p>
            <a:r>
              <a:rPr lang="en-US" b="1" dirty="0" smtClean="0"/>
              <a:t>Mango puree, jam, chips, juice</a:t>
            </a:r>
            <a:endParaRPr lang="en-US" b="1" dirty="0"/>
          </a:p>
        </p:txBody>
      </p:sp>
      <p:sp>
        <p:nvSpPr>
          <p:cNvPr id="19" name="TextBox 18"/>
          <p:cNvSpPr txBox="1"/>
          <p:nvPr/>
        </p:nvSpPr>
        <p:spPr>
          <a:xfrm>
            <a:off x="6516781" y="258895"/>
            <a:ext cx="2155071" cy="369332"/>
          </a:xfrm>
          <a:prstGeom prst="rect">
            <a:avLst/>
          </a:prstGeom>
          <a:noFill/>
        </p:spPr>
        <p:txBody>
          <a:bodyPr wrap="square" rtlCol="0">
            <a:spAutoFit/>
          </a:bodyPr>
          <a:lstStyle/>
          <a:p>
            <a:pPr algn="ctr"/>
            <a:r>
              <a:rPr lang="en-US" b="1" dirty="0" smtClean="0"/>
              <a:t>Haulage</a:t>
            </a:r>
            <a:endParaRPr lang="en-US" b="1" dirty="0"/>
          </a:p>
        </p:txBody>
      </p:sp>
      <p:sp>
        <p:nvSpPr>
          <p:cNvPr id="20" name="TextBox 19"/>
          <p:cNvSpPr txBox="1"/>
          <p:nvPr/>
        </p:nvSpPr>
        <p:spPr>
          <a:xfrm>
            <a:off x="3671247" y="95534"/>
            <a:ext cx="1774209" cy="400110"/>
          </a:xfrm>
          <a:prstGeom prst="rect">
            <a:avLst/>
          </a:prstGeom>
          <a:noFill/>
        </p:spPr>
        <p:txBody>
          <a:bodyPr wrap="square" rtlCol="0">
            <a:spAutoFit/>
          </a:bodyPr>
          <a:lstStyle/>
          <a:p>
            <a:r>
              <a:rPr lang="en-US" sz="2000" b="1" dirty="0"/>
              <a:t>P</a:t>
            </a:r>
            <a:r>
              <a:rPr lang="en-US" sz="2000" b="1" dirty="0" smtClean="0"/>
              <a:t>roduction</a:t>
            </a:r>
            <a:endParaRPr lang="en-US" sz="2000" b="1" dirty="0"/>
          </a:p>
        </p:txBody>
      </p:sp>
      <p:sp>
        <p:nvSpPr>
          <p:cNvPr id="21" name="TextBox 20"/>
          <p:cNvSpPr txBox="1"/>
          <p:nvPr/>
        </p:nvSpPr>
        <p:spPr>
          <a:xfrm>
            <a:off x="1094662" y="-26918"/>
            <a:ext cx="2292824" cy="461665"/>
          </a:xfrm>
          <a:prstGeom prst="rect">
            <a:avLst/>
          </a:prstGeom>
          <a:noFill/>
        </p:spPr>
        <p:txBody>
          <a:bodyPr wrap="square" rtlCol="0">
            <a:spAutoFit/>
          </a:bodyPr>
          <a:lstStyle/>
          <a:p>
            <a:r>
              <a:rPr lang="en-US" sz="2400" b="1" dirty="0" smtClean="0"/>
              <a:t>inputs</a:t>
            </a:r>
            <a:endParaRPr lang="en-US" sz="2400" b="1" dirty="0"/>
          </a:p>
        </p:txBody>
      </p:sp>
      <p:sp>
        <p:nvSpPr>
          <p:cNvPr id="22" name="TextBox 21"/>
          <p:cNvSpPr txBox="1"/>
          <p:nvPr/>
        </p:nvSpPr>
        <p:spPr>
          <a:xfrm>
            <a:off x="9450304" y="110923"/>
            <a:ext cx="2156346" cy="369332"/>
          </a:xfrm>
          <a:prstGeom prst="rect">
            <a:avLst/>
          </a:prstGeom>
          <a:noFill/>
        </p:spPr>
        <p:txBody>
          <a:bodyPr wrap="square" rtlCol="0">
            <a:spAutoFit/>
          </a:bodyPr>
          <a:lstStyle/>
          <a:p>
            <a:r>
              <a:rPr lang="en-US" b="1" dirty="0" smtClean="0"/>
              <a:t>Processing </a:t>
            </a:r>
            <a:endParaRPr lang="en-US" b="1" dirty="0"/>
          </a:p>
        </p:txBody>
      </p:sp>
    </p:spTree>
    <p:extLst>
      <p:ext uri="{BB962C8B-B14F-4D97-AF65-F5344CB8AC3E}">
        <p14:creationId xmlns:p14="http://schemas.microsoft.com/office/powerpoint/2010/main" val="367207466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0290"/>
          </a:xfrm>
        </p:spPr>
        <p:txBody>
          <a:bodyPr/>
          <a:lstStyle/>
          <a:p>
            <a:pPr algn="ctr"/>
            <a:r>
              <a:rPr lang="en-US" dirty="0" smtClean="0"/>
              <a:t>Cassava value chain</a:t>
            </a:r>
            <a:endParaRPr lang="en-US" dirty="0"/>
          </a:p>
        </p:txBody>
      </p:sp>
      <p:sp>
        <p:nvSpPr>
          <p:cNvPr id="3" name="Content Placeholder 2"/>
          <p:cNvSpPr>
            <a:spLocks noGrp="1"/>
          </p:cNvSpPr>
          <p:nvPr>
            <p:ph idx="1"/>
          </p:nvPr>
        </p:nvSpPr>
        <p:spPr>
          <a:xfrm>
            <a:off x="838200" y="1125416"/>
            <a:ext cx="10515600" cy="5051547"/>
          </a:xfrm>
        </p:spPr>
        <p:txBody>
          <a:bodyPr/>
          <a:lstStyle/>
          <a:p>
            <a:pPr marL="0" indent="0">
              <a:buNone/>
            </a:pPr>
            <a:endParaRPr lang="en-US" dirty="0"/>
          </a:p>
        </p:txBody>
      </p:sp>
      <p:sp>
        <p:nvSpPr>
          <p:cNvPr id="4" name="Rounded Rectangle 3"/>
          <p:cNvSpPr/>
          <p:nvPr/>
        </p:nvSpPr>
        <p:spPr>
          <a:xfrm>
            <a:off x="956603" y="1125416"/>
            <a:ext cx="2222695" cy="492369"/>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Consumers</a:t>
            </a:r>
            <a:endParaRPr lang="en-US" sz="1600" dirty="0"/>
          </a:p>
        </p:txBody>
      </p:sp>
      <p:sp>
        <p:nvSpPr>
          <p:cNvPr id="5" name="Rounded Rectangle 4"/>
          <p:cNvSpPr/>
          <p:nvPr/>
        </p:nvSpPr>
        <p:spPr>
          <a:xfrm>
            <a:off x="838200" y="1899138"/>
            <a:ext cx="2411437" cy="506437"/>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Retailing</a:t>
            </a:r>
            <a:endParaRPr lang="en-US" dirty="0"/>
          </a:p>
        </p:txBody>
      </p:sp>
      <p:sp>
        <p:nvSpPr>
          <p:cNvPr id="6" name="Rounded Rectangle 5"/>
          <p:cNvSpPr/>
          <p:nvPr/>
        </p:nvSpPr>
        <p:spPr>
          <a:xfrm>
            <a:off x="838200" y="2658794"/>
            <a:ext cx="2341098" cy="478301"/>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Processing</a:t>
            </a:r>
            <a:endParaRPr lang="en-US" dirty="0"/>
          </a:p>
        </p:txBody>
      </p:sp>
      <p:sp>
        <p:nvSpPr>
          <p:cNvPr id="7" name="Rounded Rectangle 6"/>
          <p:cNvSpPr/>
          <p:nvPr/>
        </p:nvSpPr>
        <p:spPr>
          <a:xfrm>
            <a:off x="838200" y="3516923"/>
            <a:ext cx="2341098" cy="534572"/>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Large scale collectors</a:t>
            </a:r>
            <a:endParaRPr lang="en-US" dirty="0"/>
          </a:p>
        </p:txBody>
      </p:sp>
      <p:sp>
        <p:nvSpPr>
          <p:cNvPr id="8" name="Rounded Rectangle 7"/>
          <p:cNvSpPr/>
          <p:nvPr/>
        </p:nvSpPr>
        <p:spPr>
          <a:xfrm>
            <a:off x="838200" y="4304714"/>
            <a:ext cx="2411437" cy="647114"/>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Production.</a:t>
            </a:r>
            <a:endParaRPr lang="en-US" dirty="0"/>
          </a:p>
        </p:txBody>
      </p:sp>
      <p:sp>
        <p:nvSpPr>
          <p:cNvPr id="9" name="Rounded Rectangle 8"/>
          <p:cNvSpPr/>
          <p:nvPr/>
        </p:nvSpPr>
        <p:spPr>
          <a:xfrm>
            <a:off x="838200" y="5359791"/>
            <a:ext cx="2341098" cy="618978"/>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Enabling environment</a:t>
            </a:r>
            <a:endParaRPr lang="en-US" dirty="0"/>
          </a:p>
        </p:txBody>
      </p:sp>
      <p:sp>
        <p:nvSpPr>
          <p:cNvPr id="10" name="Rounded Rectangle 9"/>
          <p:cNvSpPr/>
          <p:nvPr/>
        </p:nvSpPr>
        <p:spPr>
          <a:xfrm>
            <a:off x="3727938" y="1125416"/>
            <a:ext cx="1209822"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Regional exporters</a:t>
            </a:r>
            <a:endParaRPr lang="en-US" sz="1200" dirty="0"/>
          </a:p>
        </p:txBody>
      </p:sp>
      <p:sp>
        <p:nvSpPr>
          <p:cNvPr id="11" name="Rounded Rectangle 10"/>
          <p:cNvSpPr/>
          <p:nvPr/>
        </p:nvSpPr>
        <p:spPr>
          <a:xfrm>
            <a:off x="5331655" y="1125416"/>
            <a:ext cx="1308296"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Urban consumers</a:t>
            </a:r>
            <a:endParaRPr lang="en-US" sz="1200" dirty="0"/>
          </a:p>
        </p:txBody>
      </p:sp>
      <p:sp>
        <p:nvSpPr>
          <p:cNvPr id="12" name="Rounded Rectangle 11"/>
          <p:cNvSpPr/>
          <p:nvPr/>
        </p:nvSpPr>
        <p:spPr>
          <a:xfrm>
            <a:off x="6935372" y="1125416"/>
            <a:ext cx="1266093"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Rural consumers</a:t>
            </a:r>
            <a:endParaRPr lang="en-US" sz="1200" dirty="0"/>
          </a:p>
        </p:txBody>
      </p:sp>
      <p:sp>
        <p:nvSpPr>
          <p:cNvPr id="13" name="Rounded Rectangle 12"/>
          <p:cNvSpPr/>
          <p:nvPr/>
        </p:nvSpPr>
        <p:spPr>
          <a:xfrm>
            <a:off x="8497472" y="1125416"/>
            <a:ext cx="1280160"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Urban consumers</a:t>
            </a:r>
            <a:endParaRPr lang="en-US" sz="1200" dirty="0"/>
          </a:p>
        </p:txBody>
      </p:sp>
      <p:sp>
        <p:nvSpPr>
          <p:cNvPr id="14" name="Rounded Rectangle 13"/>
          <p:cNvSpPr/>
          <p:nvPr/>
        </p:nvSpPr>
        <p:spPr>
          <a:xfrm>
            <a:off x="10058400" y="1125416"/>
            <a:ext cx="1295400"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Rural consumers</a:t>
            </a:r>
            <a:endParaRPr lang="en-US" sz="1200" dirty="0"/>
          </a:p>
        </p:txBody>
      </p:sp>
      <p:sp>
        <p:nvSpPr>
          <p:cNvPr id="15" name="Rounded Rectangle 14"/>
          <p:cNvSpPr/>
          <p:nvPr/>
        </p:nvSpPr>
        <p:spPr>
          <a:xfrm>
            <a:off x="3727938" y="1899138"/>
            <a:ext cx="1097280" cy="506437"/>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Cross border</a:t>
            </a:r>
            <a:endParaRPr lang="en-US" sz="1200" dirty="0"/>
          </a:p>
        </p:txBody>
      </p:sp>
      <p:sp>
        <p:nvSpPr>
          <p:cNvPr id="16" name="Rounded Rectangle 15"/>
          <p:cNvSpPr/>
          <p:nvPr/>
        </p:nvSpPr>
        <p:spPr>
          <a:xfrm>
            <a:off x="5331655" y="1899138"/>
            <a:ext cx="1308296" cy="478937"/>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Urban market</a:t>
            </a:r>
            <a:endParaRPr lang="en-US" sz="1200" dirty="0"/>
          </a:p>
        </p:txBody>
      </p:sp>
      <p:sp>
        <p:nvSpPr>
          <p:cNvPr id="17" name="Rounded Rectangle 16"/>
          <p:cNvSpPr/>
          <p:nvPr/>
        </p:nvSpPr>
        <p:spPr>
          <a:xfrm>
            <a:off x="6935372" y="1885706"/>
            <a:ext cx="499989"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Local mkt</a:t>
            </a:r>
            <a:endParaRPr lang="en-US" sz="1200" dirty="0"/>
          </a:p>
        </p:txBody>
      </p:sp>
      <p:sp>
        <p:nvSpPr>
          <p:cNvPr id="18" name="Rounded Rectangle 17"/>
          <p:cNvSpPr/>
          <p:nvPr/>
        </p:nvSpPr>
        <p:spPr>
          <a:xfrm>
            <a:off x="7709095" y="1899138"/>
            <a:ext cx="492370" cy="506437"/>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Rod side mkt</a:t>
            </a:r>
            <a:endParaRPr lang="en-US" sz="1200" dirty="0"/>
          </a:p>
        </p:txBody>
      </p:sp>
      <p:sp>
        <p:nvSpPr>
          <p:cNvPr id="19" name="Rounded Rectangle 18"/>
          <p:cNvSpPr/>
          <p:nvPr/>
        </p:nvSpPr>
        <p:spPr>
          <a:xfrm>
            <a:off x="8609428" y="1885706"/>
            <a:ext cx="1168204"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Retail shops</a:t>
            </a:r>
            <a:endParaRPr lang="en-US" sz="1200" dirty="0"/>
          </a:p>
        </p:txBody>
      </p:sp>
      <p:sp>
        <p:nvSpPr>
          <p:cNvPr id="20" name="Rounded Rectangle 19"/>
          <p:cNvSpPr/>
          <p:nvPr/>
        </p:nvSpPr>
        <p:spPr>
          <a:xfrm>
            <a:off x="10058400" y="1885706"/>
            <a:ext cx="1195754" cy="492369"/>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Local market</a:t>
            </a:r>
            <a:endParaRPr lang="en-US" sz="1200" dirty="0"/>
          </a:p>
        </p:txBody>
      </p:sp>
      <p:sp>
        <p:nvSpPr>
          <p:cNvPr id="21" name="Rounded Rectangle 20"/>
          <p:cNvSpPr/>
          <p:nvPr/>
        </p:nvSpPr>
        <p:spPr>
          <a:xfrm>
            <a:off x="3657600" y="4304714"/>
            <a:ext cx="7696200" cy="647114"/>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Small holder cassava farms.</a:t>
            </a:r>
            <a:endParaRPr lang="en-US" sz="1300" dirty="0"/>
          </a:p>
        </p:txBody>
      </p:sp>
      <p:sp>
        <p:nvSpPr>
          <p:cNvPr id="22" name="Rounded Rectangle 21"/>
          <p:cNvSpPr/>
          <p:nvPr/>
        </p:nvSpPr>
        <p:spPr>
          <a:xfrm>
            <a:off x="3727938" y="5514535"/>
            <a:ext cx="1420837" cy="464234"/>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Ecological</a:t>
            </a:r>
            <a:endParaRPr lang="en-US" sz="1300" dirty="0"/>
          </a:p>
        </p:txBody>
      </p:sp>
      <p:sp>
        <p:nvSpPr>
          <p:cNvPr id="23" name="Rounded Rectangle 22"/>
          <p:cNvSpPr/>
          <p:nvPr/>
        </p:nvSpPr>
        <p:spPr>
          <a:xfrm>
            <a:off x="5866228" y="5584873"/>
            <a:ext cx="1702190" cy="393896"/>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Social</a:t>
            </a:r>
            <a:endParaRPr lang="en-US" sz="1300" dirty="0"/>
          </a:p>
        </p:txBody>
      </p:sp>
      <p:sp>
        <p:nvSpPr>
          <p:cNvPr id="24" name="Rounded Rectangle 23"/>
          <p:cNvSpPr/>
          <p:nvPr/>
        </p:nvSpPr>
        <p:spPr>
          <a:xfrm>
            <a:off x="8201465" y="5514535"/>
            <a:ext cx="1266092" cy="464234"/>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Economic</a:t>
            </a:r>
            <a:endParaRPr lang="en-US" sz="1300" dirty="0"/>
          </a:p>
        </p:txBody>
      </p:sp>
      <p:sp>
        <p:nvSpPr>
          <p:cNvPr id="25" name="Rounded Rectangle 24"/>
          <p:cNvSpPr/>
          <p:nvPr/>
        </p:nvSpPr>
        <p:spPr>
          <a:xfrm>
            <a:off x="9777632" y="5514535"/>
            <a:ext cx="1301849" cy="464234"/>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Political</a:t>
            </a:r>
            <a:endParaRPr lang="en-US" sz="1300" dirty="0"/>
          </a:p>
        </p:txBody>
      </p:sp>
      <p:sp>
        <p:nvSpPr>
          <p:cNvPr id="26" name="Rounded Rectangle 25"/>
          <p:cNvSpPr/>
          <p:nvPr/>
        </p:nvSpPr>
        <p:spPr>
          <a:xfrm>
            <a:off x="8609428" y="2897944"/>
            <a:ext cx="2644726" cy="407964"/>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Small-scale processors, co-operative processors</a:t>
            </a:r>
            <a:endParaRPr lang="en-US" sz="1200" dirty="0"/>
          </a:p>
        </p:txBody>
      </p:sp>
      <p:sp>
        <p:nvSpPr>
          <p:cNvPr id="27" name="Rounded Rectangle 26"/>
          <p:cNvSpPr/>
          <p:nvPr/>
        </p:nvSpPr>
        <p:spPr>
          <a:xfrm>
            <a:off x="6935372" y="2897944"/>
            <a:ext cx="1266093" cy="407964"/>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Small-scale farm processors</a:t>
            </a:r>
            <a:endParaRPr lang="en-US" sz="1200" dirty="0"/>
          </a:p>
        </p:txBody>
      </p:sp>
      <p:sp>
        <p:nvSpPr>
          <p:cNvPr id="28" name="Rounded Rectangle 27"/>
          <p:cNvSpPr/>
          <p:nvPr/>
        </p:nvSpPr>
        <p:spPr>
          <a:xfrm>
            <a:off x="5331655" y="3544424"/>
            <a:ext cx="1385668" cy="507071"/>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Large scale middlemen</a:t>
            </a:r>
            <a:endParaRPr lang="en-US" sz="1200" dirty="0"/>
          </a:p>
        </p:txBody>
      </p:sp>
      <p:sp>
        <p:nvSpPr>
          <p:cNvPr id="29" name="Rounded Rectangle 28"/>
          <p:cNvSpPr/>
          <p:nvPr/>
        </p:nvSpPr>
        <p:spPr>
          <a:xfrm>
            <a:off x="9777632" y="3734656"/>
            <a:ext cx="1301849" cy="371864"/>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Large scale middlemen</a:t>
            </a:r>
            <a:endParaRPr lang="en-US" sz="1200" dirty="0"/>
          </a:p>
        </p:txBody>
      </p:sp>
      <p:sp>
        <p:nvSpPr>
          <p:cNvPr id="30" name="Up Arrow 29"/>
          <p:cNvSpPr/>
          <p:nvPr/>
        </p:nvSpPr>
        <p:spPr>
          <a:xfrm>
            <a:off x="4079631" y="2405575"/>
            <a:ext cx="253218" cy="189913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4332849" y="4951828"/>
            <a:ext cx="247357" cy="56270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6639951" y="4951828"/>
            <a:ext cx="295421" cy="63304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8736037" y="4951828"/>
            <a:ext cx="245012" cy="56270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10381957" y="4951828"/>
            <a:ext cx="196948" cy="56270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6006905" y="4051495"/>
            <a:ext cx="196947" cy="25321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7435361" y="3305908"/>
            <a:ext cx="273734" cy="99880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9270609" y="3305908"/>
            <a:ext cx="196948" cy="99880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a:off x="10381957" y="4106520"/>
            <a:ext cx="196948" cy="19819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38"/>
          <p:cNvSpPr/>
          <p:nvPr/>
        </p:nvSpPr>
        <p:spPr>
          <a:xfrm>
            <a:off x="9270609" y="2378075"/>
            <a:ext cx="196948" cy="51986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39"/>
          <p:cNvSpPr/>
          <p:nvPr/>
        </p:nvSpPr>
        <p:spPr>
          <a:xfrm>
            <a:off x="10578905" y="2378075"/>
            <a:ext cx="225083" cy="51986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10480431" y="3305908"/>
            <a:ext cx="211015" cy="42874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a:off x="7132320" y="2405575"/>
            <a:ext cx="140677" cy="49236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a:off x="7906043" y="2405575"/>
            <a:ext cx="112542" cy="49236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a:off x="6006905" y="2378075"/>
            <a:ext cx="196947" cy="116634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4332849" y="1617785"/>
            <a:ext cx="98474" cy="281353"/>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6006904" y="1617785"/>
            <a:ext cx="196948" cy="281353"/>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7146388" y="1617785"/>
            <a:ext cx="126609" cy="26792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7925972" y="1617785"/>
            <a:ext cx="92613" cy="26792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p:cNvSpPr/>
          <p:nvPr/>
        </p:nvSpPr>
        <p:spPr>
          <a:xfrm>
            <a:off x="9270609" y="1617785"/>
            <a:ext cx="196948" cy="26792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 Arrow 49"/>
          <p:cNvSpPr/>
          <p:nvPr/>
        </p:nvSpPr>
        <p:spPr>
          <a:xfrm>
            <a:off x="10691446" y="1617785"/>
            <a:ext cx="112542" cy="281353"/>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2619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465" y="148487"/>
            <a:ext cx="9720072" cy="558481"/>
          </a:xfrm>
        </p:spPr>
        <p:txBody>
          <a:bodyPr>
            <a:normAutofit fontScale="90000"/>
          </a:bodyPr>
          <a:lstStyle/>
          <a:p>
            <a:r>
              <a:rPr lang="en-US" dirty="0"/>
              <a:t>Cassava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13" y="968990"/>
            <a:ext cx="2815104" cy="2674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74" y="4212522"/>
            <a:ext cx="2864343" cy="25782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339" y="968990"/>
            <a:ext cx="2426460" cy="25443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339" y="3643952"/>
            <a:ext cx="2342748" cy="30140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799" y="3921464"/>
            <a:ext cx="3333486" cy="273653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081" y="1346502"/>
            <a:ext cx="3106020" cy="22974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9285" y="968990"/>
            <a:ext cx="3139578" cy="146094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1" y="2691959"/>
            <a:ext cx="3018638" cy="184785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001" y="4801831"/>
            <a:ext cx="2934861" cy="2056169"/>
          </a:xfrm>
          <a:prstGeom prst="rect">
            <a:avLst/>
          </a:prstGeom>
        </p:spPr>
      </p:pic>
    </p:spTree>
    <p:extLst>
      <p:ext uri="{BB962C8B-B14F-4D97-AF65-F5344CB8AC3E}">
        <p14:creationId xmlns:p14="http://schemas.microsoft.com/office/powerpoint/2010/main" val="349125310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74717"/>
          </a:xfrm>
        </p:spPr>
        <p:txBody>
          <a:bodyPr>
            <a:normAutofit fontScale="90000"/>
          </a:bodyPr>
          <a:lstStyle/>
          <a:p>
            <a:r>
              <a:rPr lang="en-US" dirty="0" smtClean="0"/>
              <a:t>Value chain analysis on beads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392181"/>
              </p:ext>
            </p:extLst>
          </p:nvPr>
        </p:nvGraphicFramePr>
        <p:xfrm>
          <a:off x="161925" y="1769533"/>
          <a:ext cx="11849100" cy="44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38722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 y="0"/>
            <a:ext cx="9720072" cy="901084"/>
          </a:xfrm>
        </p:spPr>
        <p:txBody>
          <a:bodyPr/>
          <a:lstStyle/>
          <a:p>
            <a:r>
              <a:rPr lang="en-US" dirty="0" smtClean="0"/>
              <a:t>inputs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74" y="2913284"/>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0" y="4828646"/>
            <a:ext cx="3276600" cy="1944688"/>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1328" y="704850"/>
            <a:ext cx="2466975" cy="2044084"/>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3350" y="443563"/>
            <a:ext cx="2662599" cy="3027362"/>
          </a:xfrm>
          <a:prstGeom prst="rect">
            <a:avLst/>
          </a:prstGeom>
        </p:spPr>
      </p:pic>
      <p:sp>
        <p:nvSpPr>
          <p:cNvPr id="10" name="TextBox 9"/>
          <p:cNvSpPr txBox="1"/>
          <p:nvPr/>
        </p:nvSpPr>
        <p:spPr>
          <a:xfrm>
            <a:off x="3592572" y="81210"/>
            <a:ext cx="1769534" cy="461665"/>
          </a:xfrm>
          <a:prstGeom prst="rect">
            <a:avLst/>
          </a:prstGeom>
          <a:noFill/>
        </p:spPr>
        <p:txBody>
          <a:bodyPr wrap="square" rtlCol="0">
            <a:spAutoFit/>
          </a:bodyPr>
          <a:lstStyle/>
          <a:p>
            <a:r>
              <a:rPr lang="en-US" sz="2400" b="1" dirty="0" smtClean="0"/>
              <a:t>Production </a:t>
            </a:r>
            <a:endParaRPr lang="en-US" sz="2400" b="1" dirty="0"/>
          </a:p>
        </p:txBody>
      </p:sp>
      <p:sp>
        <p:nvSpPr>
          <p:cNvPr id="11" name="TextBox 10"/>
          <p:cNvSpPr txBox="1"/>
          <p:nvPr/>
        </p:nvSpPr>
        <p:spPr>
          <a:xfrm>
            <a:off x="8546672" y="35171"/>
            <a:ext cx="1708731" cy="461665"/>
          </a:xfrm>
          <a:prstGeom prst="rect">
            <a:avLst/>
          </a:prstGeom>
          <a:noFill/>
        </p:spPr>
        <p:txBody>
          <a:bodyPr wrap="square" rtlCol="0">
            <a:spAutoFit/>
          </a:bodyPr>
          <a:lstStyle/>
          <a:p>
            <a:r>
              <a:rPr lang="en-US" sz="2400" b="1" dirty="0" smtClean="0"/>
              <a:t>Marketing</a:t>
            </a:r>
            <a:endParaRPr lang="en-US" sz="2400"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979" y="547132"/>
            <a:ext cx="2520992" cy="177526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553" y="2851213"/>
            <a:ext cx="2857500" cy="16002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776" y="4504615"/>
            <a:ext cx="2143125" cy="224860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7807" y="2166912"/>
            <a:ext cx="2054033" cy="239077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600" y="532007"/>
            <a:ext cx="3561438" cy="1552575"/>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9681" y="4403460"/>
            <a:ext cx="2726085" cy="2454540"/>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81840" y="2060267"/>
            <a:ext cx="3869690" cy="160972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29476" y="3470925"/>
            <a:ext cx="3227786" cy="1560305"/>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44962" y="4905375"/>
            <a:ext cx="3091496" cy="1847850"/>
          </a:xfrm>
          <a:prstGeom prst="rect">
            <a:avLst/>
          </a:prstGeom>
        </p:spPr>
      </p:pic>
    </p:spTree>
    <p:extLst>
      <p:ext uri="{BB962C8B-B14F-4D97-AF65-F5344CB8AC3E}">
        <p14:creationId xmlns:p14="http://schemas.microsoft.com/office/powerpoint/2010/main" val="12013228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chor="t">
            <a:normAutofit/>
          </a:bodyPr>
          <a:lstStyle/>
          <a:p>
            <a:pPr algn="ctr"/>
            <a:r>
              <a:rPr lang="en-US" sz="3600" dirty="0" smtClean="0"/>
              <a:t>TOMACABE </a:t>
            </a:r>
            <a:r>
              <a:rPr lang="en-US" sz="3600" dirty="0" err="1" smtClean="0"/>
              <a:t>GALlARY</a:t>
            </a:r>
            <a:r>
              <a:rPr lang="en-US" sz="3600" dirty="0" smtClean="0"/>
              <a:t> – </a:t>
            </a:r>
            <a:r>
              <a:rPr lang="en-US" sz="3600" dirty="0" err="1" smtClean="0"/>
              <a:t>krobo</a:t>
            </a:r>
            <a:r>
              <a:rPr lang="en-US" sz="3600" dirty="0" smtClean="0"/>
              <a:t> mountains</a:t>
            </a:r>
            <a:endParaRPr lang="en-US" sz="3600"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3889" y="914400"/>
            <a:ext cx="10016197" cy="5613009"/>
          </a:xfrm>
        </p:spPr>
      </p:pic>
    </p:spTree>
    <p:extLst>
      <p:ext uri="{BB962C8B-B14F-4D97-AF65-F5344CB8AC3E}">
        <p14:creationId xmlns:p14="http://schemas.microsoft.com/office/powerpoint/2010/main" val="271747823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223"/>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4394" y="1111348"/>
            <a:ext cx="8778240" cy="5444197"/>
          </a:xfrm>
        </p:spPr>
      </p:pic>
    </p:spTree>
    <p:extLst>
      <p:ext uri="{BB962C8B-B14F-4D97-AF65-F5344CB8AC3E}">
        <p14:creationId xmlns:p14="http://schemas.microsoft.com/office/powerpoint/2010/main" val="383023346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478"/>
          </a:xfrm>
        </p:spPr>
        <p:txBody>
          <a:bodyPr>
            <a:normAutofit/>
          </a:bodyPr>
          <a:lstStyle/>
          <a:p>
            <a:pPr algn="ctr"/>
            <a:r>
              <a:rPr lang="en-US" sz="3200" dirty="0" smtClean="0"/>
              <a:t>Brief Description of The Municipality</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125" y="1068388"/>
            <a:ext cx="5869675" cy="5482536"/>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255307281"/>
              </p:ext>
            </p:extLst>
          </p:nvPr>
        </p:nvGraphicFramePr>
        <p:xfrm>
          <a:off x="6019800" y="1068388"/>
          <a:ext cx="6172200" cy="5659956"/>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xmlns="" val="3573187351"/>
                    </a:ext>
                  </a:extLst>
                </a:gridCol>
                <a:gridCol w="3086100">
                  <a:extLst>
                    <a:ext uri="{9D8B030D-6E8A-4147-A177-3AD203B41FA5}">
                      <a16:colId xmlns:a16="http://schemas.microsoft.com/office/drawing/2014/main" xmlns="" val="70828352"/>
                    </a:ext>
                  </a:extLst>
                </a:gridCol>
              </a:tblGrid>
              <a:tr h="430392">
                <a:tc gridSpan="2">
                  <a:txBody>
                    <a:bodyPr/>
                    <a:lstStyle/>
                    <a:p>
                      <a:pPr algn="ctr"/>
                      <a:r>
                        <a:rPr lang="en-US" dirty="0" smtClean="0"/>
                        <a:t>Main Characteristics</a:t>
                      </a:r>
                      <a:endParaRPr lang="en-US" dirty="0"/>
                    </a:p>
                  </a:txBody>
                  <a:tcPr/>
                </a:tc>
                <a:tc hMerge="1">
                  <a:txBody>
                    <a:bodyPr/>
                    <a:lstStyle/>
                    <a:p>
                      <a:endParaRPr lang="en-US" dirty="0"/>
                    </a:p>
                  </a:txBody>
                  <a:tcPr/>
                </a:tc>
                <a:extLst>
                  <a:ext uri="{0D108BD9-81ED-4DB2-BD59-A6C34878D82A}">
                    <a16:rowId xmlns:a16="http://schemas.microsoft.com/office/drawing/2014/main" xmlns="" val="2013584172"/>
                  </a:ext>
                </a:extLst>
              </a:tr>
              <a:tr h="430392">
                <a:tc>
                  <a:txBody>
                    <a:bodyPr/>
                    <a:lstStyle/>
                    <a:p>
                      <a:r>
                        <a:rPr lang="en-US" sz="1800" dirty="0" smtClean="0"/>
                        <a:t>Land size</a:t>
                      </a:r>
                      <a:endParaRPr lang="en-US" sz="1800" dirty="0"/>
                    </a:p>
                  </a:txBody>
                  <a:tcPr/>
                </a:tc>
                <a:tc>
                  <a:txBody>
                    <a:bodyPr/>
                    <a:lstStyle/>
                    <a:p>
                      <a:r>
                        <a:rPr lang="en-US" dirty="0" smtClean="0"/>
                        <a:t>514.7</a:t>
                      </a:r>
                      <a:r>
                        <a:rPr lang="en-US" baseline="0" dirty="0" smtClean="0"/>
                        <a:t> km</a:t>
                      </a:r>
                      <a:r>
                        <a:rPr lang="en-US" dirty="0" smtClean="0"/>
                        <a:t> </a:t>
                      </a:r>
                      <a:r>
                        <a:rPr lang="en-US" dirty="0" err="1" smtClean="0"/>
                        <a:t>sq</a:t>
                      </a:r>
                      <a:r>
                        <a:rPr lang="en-US" dirty="0" smtClean="0"/>
                        <a:t> </a:t>
                      </a:r>
                      <a:endParaRPr lang="en-US" dirty="0"/>
                    </a:p>
                  </a:txBody>
                  <a:tcPr/>
                </a:tc>
                <a:extLst>
                  <a:ext uri="{0D108BD9-81ED-4DB2-BD59-A6C34878D82A}">
                    <a16:rowId xmlns:a16="http://schemas.microsoft.com/office/drawing/2014/main" xmlns="" val="2503934464"/>
                  </a:ext>
                </a:extLst>
              </a:tr>
              <a:tr h="430392">
                <a:tc>
                  <a:txBody>
                    <a:bodyPr/>
                    <a:lstStyle/>
                    <a:p>
                      <a:r>
                        <a:rPr lang="en-US" dirty="0" smtClean="0"/>
                        <a:t>Population.</a:t>
                      </a:r>
                      <a:endParaRPr lang="en-US" dirty="0"/>
                    </a:p>
                  </a:txBody>
                  <a:tcPr/>
                </a:tc>
                <a:tc>
                  <a:txBody>
                    <a:bodyPr/>
                    <a:lstStyle/>
                    <a:p>
                      <a:r>
                        <a:rPr lang="en-US" dirty="0" smtClean="0"/>
                        <a:t>122,705</a:t>
                      </a:r>
                      <a:endParaRPr lang="en-US" dirty="0"/>
                    </a:p>
                  </a:txBody>
                  <a:tcPr/>
                </a:tc>
                <a:extLst>
                  <a:ext uri="{0D108BD9-81ED-4DB2-BD59-A6C34878D82A}">
                    <a16:rowId xmlns:a16="http://schemas.microsoft.com/office/drawing/2014/main" xmlns="" val="3467459793"/>
                  </a:ext>
                </a:extLst>
              </a:tr>
              <a:tr h="430392">
                <a:tc>
                  <a:txBody>
                    <a:bodyPr/>
                    <a:lstStyle/>
                    <a:p>
                      <a:r>
                        <a:rPr lang="en-US" dirty="0" smtClean="0"/>
                        <a:t>Growth Rate(2021</a:t>
                      </a:r>
                      <a:r>
                        <a:rPr lang="en-US" baseline="0" dirty="0" smtClean="0"/>
                        <a:t> PHC)</a:t>
                      </a:r>
                      <a:endParaRPr lang="en-US" dirty="0"/>
                    </a:p>
                  </a:txBody>
                  <a:tcPr/>
                </a:tc>
                <a:tc>
                  <a:txBody>
                    <a:bodyPr/>
                    <a:lstStyle/>
                    <a:p>
                      <a:r>
                        <a:rPr lang="en-US" dirty="0" smtClean="0"/>
                        <a:t>3.2% Annually(2021PHC)</a:t>
                      </a:r>
                      <a:endParaRPr lang="en-US" dirty="0"/>
                    </a:p>
                  </a:txBody>
                  <a:tcPr/>
                </a:tc>
                <a:extLst>
                  <a:ext uri="{0D108BD9-81ED-4DB2-BD59-A6C34878D82A}">
                    <a16:rowId xmlns:a16="http://schemas.microsoft.com/office/drawing/2014/main" xmlns="" val="3742817766"/>
                  </a:ext>
                </a:extLst>
              </a:tr>
              <a:tr h="430392">
                <a:tc>
                  <a:txBody>
                    <a:bodyPr/>
                    <a:lstStyle/>
                    <a:p>
                      <a:r>
                        <a:rPr lang="en-US" dirty="0" smtClean="0"/>
                        <a:t>Sex Ratio</a:t>
                      </a:r>
                      <a:endParaRPr lang="en-US" dirty="0"/>
                    </a:p>
                  </a:txBody>
                  <a:tcPr/>
                </a:tc>
                <a:tc>
                  <a:txBody>
                    <a:bodyPr/>
                    <a:lstStyle/>
                    <a:p>
                      <a:r>
                        <a:rPr lang="en-US" dirty="0" smtClean="0"/>
                        <a:t>93</a:t>
                      </a:r>
                      <a:r>
                        <a:rPr lang="en-US" baseline="0" dirty="0" smtClean="0"/>
                        <a:t> males to 100 females</a:t>
                      </a:r>
                      <a:endParaRPr lang="en-US" dirty="0"/>
                    </a:p>
                  </a:txBody>
                  <a:tcPr/>
                </a:tc>
                <a:extLst>
                  <a:ext uri="{0D108BD9-81ED-4DB2-BD59-A6C34878D82A}">
                    <a16:rowId xmlns:a16="http://schemas.microsoft.com/office/drawing/2014/main" xmlns="" val="100773149"/>
                  </a:ext>
                </a:extLst>
              </a:tr>
              <a:tr h="430392">
                <a:tc>
                  <a:txBody>
                    <a:bodyPr/>
                    <a:lstStyle/>
                    <a:p>
                      <a:r>
                        <a:rPr lang="en-US" dirty="0" smtClean="0"/>
                        <a:t>Dominant Ethnic Group</a:t>
                      </a:r>
                      <a:endParaRPr lang="en-US" dirty="0"/>
                    </a:p>
                  </a:txBody>
                  <a:tcPr/>
                </a:tc>
                <a:tc>
                  <a:txBody>
                    <a:bodyPr/>
                    <a:lstStyle/>
                    <a:p>
                      <a:r>
                        <a:rPr lang="en-US" dirty="0" err="1" smtClean="0"/>
                        <a:t>Krobos,Ewes,Ga-Adangbe</a:t>
                      </a:r>
                      <a:endParaRPr lang="en-US" dirty="0"/>
                    </a:p>
                  </a:txBody>
                  <a:tcPr/>
                </a:tc>
                <a:extLst>
                  <a:ext uri="{0D108BD9-81ED-4DB2-BD59-A6C34878D82A}">
                    <a16:rowId xmlns:a16="http://schemas.microsoft.com/office/drawing/2014/main" xmlns="" val="3110408345"/>
                  </a:ext>
                </a:extLst>
              </a:tr>
              <a:tr h="742870">
                <a:tc>
                  <a:txBody>
                    <a:bodyPr/>
                    <a:lstStyle/>
                    <a:p>
                      <a:r>
                        <a:rPr lang="en-US" dirty="0" smtClean="0"/>
                        <a:t>Economy</a:t>
                      </a:r>
                      <a:endParaRPr lang="en-US" dirty="0"/>
                    </a:p>
                  </a:txBody>
                  <a:tcPr/>
                </a:tc>
                <a:tc>
                  <a:txBody>
                    <a:bodyPr/>
                    <a:lstStyle/>
                    <a:p>
                      <a:r>
                        <a:rPr lang="en-US" dirty="0" smtClean="0"/>
                        <a:t>Industry(25%),Service(15%),Agriculture(60%)</a:t>
                      </a:r>
                      <a:endParaRPr lang="en-US" dirty="0"/>
                    </a:p>
                  </a:txBody>
                  <a:tcPr/>
                </a:tc>
                <a:extLst>
                  <a:ext uri="{0D108BD9-81ED-4DB2-BD59-A6C34878D82A}">
                    <a16:rowId xmlns:a16="http://schemas.microsoft.com/office/drawing/2014/main" xmlns="" val="3822490284"/>
                  </a:ext>
                </a:extLst>
              </a:tr>
              <a:tr h="2334734">
                <a:tc>
                  <a:txBody>
                    <a:bodyPr/>
                    <a:lstStyle/>
                    <a:p>
                      <a:r>
                        <a:rPr lang="en-US" dirty="0" smtClean="0"/>
                        <a:t>Tourism.</a:t>
                      </a:r>
                      <a:endParaRPr lang="en-US" dirty="0"/>
                    </a:p>
                  </a:txBody>
                  <a:tcPr/>
                </a:tc>
                <a:tc>
                  <a:txBody>
                    <a:bodyPr/>
                    <a:lstStyle/>
                    <a:p>
                      <a:r>
                        <a:rPr lang="en-US" dirty="0" err="1" smtClean="0"/>
                        <a:t>Kloyosikplemi</a:t>
                      </a:r>
                      <a:r>
                        <a:rPr lang="en-US" baseline="0" dirty="0" smtClean="0"/>
                        <a:t> </a:t>
                      </a:r>
                      <a:r>
                        <a:rPr lang="en-US" baseline="0" dirty="0" err="1" smtClean="0"/>
                        <a:t>festival,krobo</a:t>
                      </a:r>
                      <a:r>
                        <a:rPr lang="en-US" baseline="0" dirty="0" smtClean="0"/>
                        <a:t> </a:t>
                      </a:r>
                      <a:r>
                        <a:rPr lang="en-US" baseline="0" dirty="0" err="1" smtClean="0"/>
                        <a:t>mt,Boti</a:t>
                      </a:r>
                      <a:r>
                        <a:rPr lang="en-US" baseline="0" dirty="0" smtClean="0"/>
                        <a:t> </a:t>
                      </a:r>
                      <a:r>
                        <a:rPr lang="en-US" baseline="0" dirty="0" err="1" smtClean="0"/>
                        <a:t>fall,Nsutapong</a:t>
                      </a:r>
                      <a:r>
                        <a:rPr lang="en-US" baseline="0" dirty="0" smtClean="0"/>
                        <a:t> water-fall </a:t>
                      </a:r>
                      <a:r>
                        <a:rPr lang="en-US" baseline="0" dirty="0" err="1" smtClean="0"/>
                        <a:t>fall,Alokwem</a:t>
                      </a:r>
                      <a:r>
                        <a:rPr lang="en-US" baseline="0" dirty="0" smtClean="0"/>
                        <a:t> water-fall,umbrella-rock,3-headed palm </a:t>
                      </a:r>
                      <a:r>
                        <a:rPr lang="en-US" baseline="0" dirty="0" err="1" smtClean="0"/>
                        <a:t>tree,snake</a:t>
                      </a:r>
                      <a:r>
                        <a:rPr lang="en-US" baseline="0" dirty="0" smtClean="0"/>
                        <a:t>-like palm tree</a:t>
                      </a:r>
                      <a:endParaRPr lang="en-US" dirty="0"/>
                    </a:p>
                  </a:txBody>
                  <a:tcPr/>
                </a:tc>
                <a:extLst>
                  <a:ext uri="{0D108BD9-81ED-4DB2-BD59-A6C34878D82A}">
                    <a16:rowId xmlns:a16="http://schemas.microsoft.com/office/drawing/2014/main" xmlns="" val="3862164978"/>
                  </a:ext>
                </a:extLst>
              </a:tr>
            </a:tbl>
          </a:graphicData>
        </a:graphic>
      </p:graphicFrame>
    </p:spTree>
    <p:extLst>
      <p:ext uri="{BB962C8B-B14F-4D97-AF65-F5344CB8AC3E}">
        <p14:creationId xmlns:p14="http://schemas.microsoft.com/office/powerpoint/2010/main" val="265911383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pPr algn="ctr"/>
            <a:r>
              <a:rPr lang="en-US" dirty="0" smtClean="0"/>
              <a:t>Krobo mountains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1680" y="984250"/>
            <a:ext cx="8159262" cy="5458753"/>
          </a:xfrm>
        </p:spPr>
      </p:pic>
    </p:spTree>
    <p:extLst>
      <p:ext uri="{BB962C8B-B14F-4D97-AF65-F5344CB8AC3E}">
        <p14:creationId xmlns:p14="http://schemas.microsoft.com/office/powerpoint/2010/main" val="320022462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358"/>
          </a:xfrm>
        </p:spPr>
        <p:txBody>
          <a:bodyPr/>
          <a:lstStyle/>
          <a:p>
            <a:pPr algn="ctr"/>
            <a:r>
              <a:rPr lang="en-US" dirty="0" smtClean="0"/>
              <a:t>Krobo mountains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8806" y="1139484"/>
            <a:ext cx="9636369" cy="5373858"/>
          </a:xfrm>
        </p:spPr>
      </p:pic>
    </p:spTree>
    <p:extLst>
      <p:ext uri="{BB962C8B-B14F-4D97-AF65-F5344CB8AC3E}">
        <p14:creationId xmlns:p14="http://schemas.microsoft.com/office/powerpoint/2010/main" val="299009872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94944"/>
          </a:xfrm>
        </p:spPr>
        <p:txBody>
          <a:bodyPr>
            <a:normAutofit fontScale="90000"/>
          </a:bodyPr>
          <a:lstStyle/>
          <a:p>
            <a:pPr algn="ctr"/>
            <a:r>
              <a:rPr lang="en-US" dirty="0" smtClean="0"/>
              <a:t>Fortified </a:t>
            </a:r>
            <a:r>
              <a:rPr lang="en-US" dirty="0" err="1" smtClean="0"/>
              <a:t>gari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078" y="1280160"/>
            <a:ext cx="8723981" cy="5028565"/>
          </a:xfrm>
        </p:spPr>
      </p:pic>
    </p:spTree>
    <p:extLst>
      <p:ext uri="{BB962C8B-B14F-4D97-AF65-F5344CB8AC3E}">
        <p14:creationId xmlns:p14="http://schemas.microsoft.com/office/powerpoint/2010/main" val="294415748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10538"/>
          </a:xfrm>
        </p:spPr>
        <p:txBody>
          <a:bodyPr>
            <a:normAutofit fontScale="90000"/>
          </a:bodyPr>
          <a:lstStyle/>
          <a:p>
            <a:pPr algn="ctr"/>
            <a:r>
              <a:rPr lang="en-US" dirty="0" smtClean="0"/>
              <a:t>Cassava processing factory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195755"/>
            <a:ext cx="9720072" cy="5112972"/>
          </a:xfrm>
        </p:spPr>
      </p:pic>
    </p:spTree>
    <p:extLst>
      <p:ext uri="{BB962C8B-B14F-4D97-AF65-F5344CB8AC3E}">
        <p14:creationId xmlns:p14="http://schemas.microsoft.com/office/powerpoint/2010/main" val="326482013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23079"/>
          </a:xfrm>
        </p:spPr>
        <p:txBody>
          <a:bodyPr/>
          <a:lstStyle/>
          <a:p>
            <a:pPr algn="ctr"/>
            <a:r>
              <a:rPr lang="en-US" dirty="0" smtClean="0"/>
              <a:t>Mango processing factory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9" y="1491175"/>
            <a:ext cx="9720072" cy="4586068"/>
          </a:xfrm>
        </p:spPr>
      </p:pic>
    </p:spTree>
    <p:extLst>
      <p:ext uri="{BB962C8B-B14F-4D97-AF65-F5344CB8AC3E}">
        <p14:creationId xmlns:p14="http://schemas.microsoft.com/office/powerpoint/2010/main" val="358384594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FUNCTIONS OF ECONOMIC DEVELOPMENT COMMITTEE </a:t>
            </a:r>
            <a:br>
              <a:rPr lang="en-US"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Coordinate </a:t>
            </a:r>
            <a:r>
              <a:rPr lang="en-US" dirty="0"/>
              <a:t>the implementation of identified tasks by responsible department and or agencies </a:t>
            </a:r>
            <a:endParaRPr lang="en-US" dirty="0" smtClean="0"/>
          </a:p>
          <a:p>
            <a:pPr>
              <a:buFont typeface="Wingdings" panose="05000000000000000000" pitchFamily="2" charset="2"/>
              <a:buChar char="q"/>
            </a:pPr>
            <a:r>
              <a:rPr lang="en-US" dirty="0" smtClean="0"/>
              <a:t>Ensure </a:t>
            </a:r>
            <a:r>
              <a:rPr lang="en-US" dirty="0"/>
              <a:t>capacity development of all </a:t>
            </a:r>
            <a:r>
              <a:rPr lang="en-US" dirty="0" smtClean="0"/>
              <a:t>stakeholders</a:t>
            </a:r>
          </a:p>
          <a:p>
            <a:pPr>
              <a:buFont typeface="Wingdings" panose="05000000000000000000" pitchFamily="2" charset="2"/>
              <a:buChar char="q"/>
            </a:pPr>
            <a:r>
              <a:rPr lang="en-US" dirty="0" smtClean="0"/>
              <a:t> </a:t>
            </a:r>
            <a:r>
              <a:rPr lang="en-US" dirty="0"/>
              <a:t>mobilize resources to support LED; Develop and implement appropriate communication </a:t>
            </a:r>
            <a:r>
              <a:rPr lang="en-US" dirty="0" smtClean="0"/>
              <a:t>strategy</a:t>
            </a:r>
          </a:p>
          <a:p>
            <a:pPr>
              <a:buFont typeface="Wingdings" panose="05000000000000000000" pitchFamily="2" charset="2"/>
              <a:buChar char="q"/>
            </a:pPr>
            <a:r>
              <a:rPr lang="en-US" dirty="0" smtClean="0"/>
              <a:t> </a:t>
            </a:r>
            <a:r>
              <a:rPr lang="en-US" dirty="0"/>
              <a:t>collate documentation on LED work Facilitate </a:t>
            </a:r>
            <a:r>
              <a:rPr lang="en-US" dirty="0" smtClean="0"/>
              <a:t>national</a:t>
            </a:r>
          </a:p>
          <a:p>
            <a:pPr>
              <a:buFont typeface="Wingdings" panose="05000000000000000000" pitchFamily="2" charset="2"/>
              <a:buChar char="q"/>
            </a:pPr>
            <a:r>
              <a:rPr lang="en-US" dirty="0" smtClean="0"/>
              <a:t> </a:t>
            </a:r>
            <a:r>
              <a:rPr lang="en-US" dirty="0"/>
              <a:t>regional and district work including LED platforms</a:t>
            </a:r>
            <a:r>
              <a:rPr lang="en-US" dirty="0" smtClean="0"/>
              <a:t>,</a:t>
            </a:r>
          </a:p>
          <a:p>
            <a:pPr>
              <a:buFont typeface="Wingdings" panose="05000000000000000000" pitchFamily="2" charset="2"/>
              <a:buChar char="q"/>
            </a:pPr>
            <a:r>
              <a:rPr lang="en-US" dirty="0" smtClean="0"/>
              <a:t> </a:t>
            </a:r>
            <a:r>
              <a:rPr lang="en-US" dirty="0"/>
              <a:t>develop framework and make recommendations to the Advisory Council Undertake joint monitoring and evaluation activities</a:t>
            </a:r>
          </a:p>
        </p:txBody>
      </p:sp>
    </p:spTree>
    <p:extLst>
      <p:ext uri="{BB962C8B-B14F-4D97-AF65-F5344CB8AC3E}">
        <p14:creationId xmlns:p14="http://schemas.microsoft.com/office/powerpoint/2010/main" val="208709677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228600"/>
            <a:ext cx="12101848" cy="7086600"/>
          </a:xfrm>
          <a:prstGeom prst="rect">
            <a:avLst/>
          </a:prstGeom>
        </p:spPr>
      </p:pic>
    </p:spTree>
    <p:extLst>
      <p:ext uri="{BB962C8B-B14F-4D97-AF65-F5344CB8AC3E}">
        <p14:creationId xmlns:p14="http://schemas.microsoft.com/office/powerpoint/2010/main" val="3709907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343"/>
          </a:xfrm>
        </p:spPr>
        <p:txBody>
          <a:bodyPr>
            <a:normAutofit/>
          </a:bodyPr>
          <a:lstStyle/>
          <a:p>
            <a:pPr algn="ctr"/>
            <a:r>
              <a:rPr lang="en-US" sz="3200" dirty="0" smtClean="0"/>
              <a:t>Focus of The TOMACABE PROGRAMME</a:t>
            </a:r>
            <a:endParaRPr lang="en-US" sz="3200" dirty="0"/>
          </a:p>
        </p:txBody>
      </p:sp>
      <p:sp>
        <p:nvSpPr>
          <p:cNvPr id="3" name="Content Placeholder 2"/>
          <p:cNvSpPr>
            <a:spLocks noGrp="1"/>
          </p:cNvSpPr>
          <p:nvPr>
            <p:ph idx="1"/>
          </p:nvPr>
        </p:nvSpPr>
        <p:spPr>
          <a:xfrm>
            <a:off x="838200" y="928468"/>
            <a:ext cx="10515600" cy="5248495"/>
          </a:xfrm>
        </p:spPr>
        <p:txBody>
          <a:bodyPr>
            <a:normAutofit/>
          </a:bodyPr>
          <a:lstStyle/>
          <a:p>
            <a:pPr marL="0" indent="0" algn="just">
              <a:lnSpc>
                <a:spcPct val="150000"/>
              </a:lnSpc>
              <a:buNone/>
            </a:pPr>
            <a:r>
              <a:rPr lang="en-US" sz="2400" b="1" dirty="0" smtClean="0">
                <a:latin typeface="Times New Roman" panose="02020603050405020304" pitchFamily="18" charset="0"/>
                <a:cs typeface="Times New Roman" panose="02020603050405020304" pitchFamily="18" charset="0"/>
              </a:rPr>
              <a:t>Our focus revolves around adding values to local resources that are available, accessible in the municipality and has a comparative advantage, to create job avenues for the  growth of the municipality.</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96016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71" y="-61910"/>
            <a:ext cx="9720072" cy="696035"/>
          </a:xfrm>
        </p:spPr>
        <p:txBody>
          <a:bodyPr>
            <a:normAutofit fontScale="90000"/>
          </a:bodyPr>
          <a:lstStyle/>
          <a:p>
            <a:pPr algn="ctr"/>
            <a:r>
              <a:rPr lang="en-US" b="1" dirty="0"/>
              <a:t>LED PRODUCTS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 y="1075966"/>
            <a:ext cx="3213277" cy="31483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04" y="4402761"/>
            <a:ext cx="3039413" cy="23457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582" y="1075965"/>
            <a:ext cx="2645131" cy="31483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107" y="1044920"/>
            <a:ext cx="2400027" cy="3148307"/>
          </a:xfrm>
          <a:prstGeom prst="rect">
            <a:avLst/>
          </a:prstGeom>
        </p:spPr>
      </p:pic>
      <p:pic>
        <p:nvPicPr>
          <p:cNvPr id="9"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219717" y="4193227"/>
            <a:ext cx="4718716" cy="2664773"/>
          </a:xfr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238" y="1208846"/>
            <a:ext cx="3510145" cy="238083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5268" y="3589676"/>
            <a:ext cx="2293110" cy="326832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1689" y="3617370"/>
            <a:ext cx="2557864" cy="3131160"/>
          </a:xfrm>
          <a:prstGeom prst="rect">
            <a:avLst/>
          </a:prstGeom>
        </p:spPr>
      </p:pic>
      <p:sp>
        <p:nvSpPr>
          <p:cNvPr id="13" name="TextBox 12"/>
          <p:cNvSpPr txBox="1"/>
          <p:nvPr/>
        </p:nvSpPr>
        <p:spPr>
          <a:xfrm>
            <a:off x="423081" y="518615"/>
            <a:ext cx="2688609" cy="369332"/>
          </a:xfrm>
          <a:prstGeom prst="rect">
            <a:avLst/>
          </a:prstGeom>
          <a:noFill/>
        </p:spPr>
        <p:txBody>
          <a:bodyPr wrap="square" rtlCol="0">
            <a:spAutoFit/>
          </a:bodyPr>
          <a:lstStyle/>
          <a:p>
            <a:r>
              <a:rPr lang="en-US" b="1" dirty="0" smtClean="0"/>
              <a:t>PRODUCT A</a:t>
            </a:r>
            <a:endParaRPr lang="en-US" b="1" dirty="0"/>
          </a:p>
        </p:txBody>
      </p:sp>
      <p:sp>
        <p:nvSpPr>
          <p:cNvPr id="14" name="TextBox 13"/>
          <p:cNvSpPr txBox="1"/>
          <p:nvPr/>
        </p:nvSpPr>
        <p:spPr>
          <a:xfrm>
            <a:off x="5008728" y="634125"/>
            <a:ext cx="2006221" cy="369332"/>
          </a:xfrm>
          <a:prstGeom prst="rect">
            <a:avLst/>
          </a:prstGeom>
          <a:noFill/>
        </p:spPr>
        <p:txBody>
          <a:bodyPr wrap="square" rtlCol="0">
            <a:spAutoFit/>
          </a:bodyPr>
          <a:lstStyle/>
          <a:p>
            <a:r>
              <a:rPr lang="en-US" b="1" dirty="0" smtClean="0"/>
              <a:t>PRODUCT B</a:t>
            </a:r>
            <a:endParaRPr lang="en-US" b="1" dirty="0"/>
          </a:p>
        </p:txBody>
      </p:sp>
      <p:sp>
        <p:nvSpPr>
          <p:cNvPr id="16" name="TextBox 15"/>
          <p:cNvSpPr txBox="1"/>
          <p:nvPr/>
        </p:nvSpPr>
        <p:spPr>
          <a:xfrm>
            <a:off x="9089409" y="703281"/>
            <a:ext cx="2033516" cy="369332"/>
          </a:xfrm>
          <a:prstGeom prst="rect">
            <a:avLst/>
          </a:prstGeom>
          <a:noFill/>
        </p:spPr>
        <p:txBody>
          <a:bodyPr wrap="square" rtlCol="0">
            <a:spAutoFit/>
          </a:bodyPr>
          <a:lstStyle/>
          <a:p>
            <a:r>
              <a:rPr lang="en-US" b="1" dirty="0" smtClean="0"/>
              <a:t>PRODUCT C</a:t>
            </a:r>
            <a:endParaRPr lang="en-US" b="1" dirty="0"/>
          </a:p>
        </p:txBody>
      </p:sp>
    </p:spTree>
    <p:extLst>
      <p:ext uri="{BB962C8B-B14F-4D97-AF65-F5344CB8AC3E}">
        <p14:creationId xmlns:p14="http://schemas.microsoft.com/office/powerpoint/2010/main" val="1398795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14376"/>
          </a:xfrm>
        </p:spPr>
        <p:txBody>
          <a:bodyPr/>
          <a:lstStyle/>
          <a:p>
            <a:r>
              <a:rPr lang="en-US" dirty="0" smtClean="0"/>
              <a:t>Product 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1" y="2161592"/>
            <a:ext cx="2877078" cy="35788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812" y="840792"/>
            <a:ext cx="5437187" cy="29009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997313"/>
            <a:ext cx="5283200" cy="2388129"/>
          </a:xfrm>
          <a:prstGeom prst="rect">
            <a:avLst/>
          </a:prstGeom>
        </p:spPr>
      </p:pic>
    </p:spTree>
    <p:extLst>
      <p:ext uri="{BB962C8B-B14F-4D97-AF65-F5344CB8AC3E}">
        <p14:creationId xmlns:p14="http://schemas.microsoft.com/office/powerpoint/2010/main" val="30448880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ctr"/>
            <a:r>
              <a:rPr lang="en-US" sz="3200" dirty="0" smtClean="0"/>
              <a:t>SELECTED TOMACA PRODUCTS</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77846799"/>
              </p:ext>
            </p:extLst>
          </p:nvPr>
        </p:nvGraphicFramePr>
        <p:xfrm>
          <a:off x="838200" y="914401"/>
          <a:ext cx="10515600" cy="495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701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5654" y="368490"/>
            <a:ext cx="6264323" cy="2355541"/>
          </a:xfrm>
        </p:spPr>
      </p:pic>
      <p:sp>
        <p:nvSpPr>
          <p:cNvPr id="5" name="Rectangle 4"/>
          <p:cNvSpPr/>
          <p:nvPr/>
        </p:nvSpPr>
        <p:spPr>
          <a:xfrm>
            <a:off x="532263" y="2724031"/>
            <a:ext cx="11409528" cy="1815882"/>
          </a:xfrm>
          <a:prstGeom prst="rect">
            <a:avLst/>
          </a:prstGeom>
        </p:spPr>
        <p:txBody>
          <a:bodyPr wrap="square">
            <a:spAutoFit/>
          </a:bodyPr>
          <a:lstStyle/>
          <a:p>
            <a:pPr marL="342900" indent="-342900">
              <a:buFont typeface="Wingdings" panose="05000000000000000000" pitchFamily="2" charset="2"/>
              <a:buChar char="q"/>
            </a:pPr>
            <a:r>
              <a:rPr lang="en-US" sz="2800" b="1" dirty="0">
                <a:latin typeface="Sitka Subheading" panose="02000505000000020004" pitchFamily="2" charset="0"/>
              </a:rPr>
              <a:t>To create jobs, increase incomes and ultimately reduce poverty and improve the quality of life for the people of </a:t>
            </a:r>
            <a:r>
              <a:rPr lang="en-US" sz="2800" b="1" dirty="0" err="1">
                <a:latin typeface="Sitka Subheading" panose="02000505000000020004" pitchFamily="2" charset="0"/>
              </a:rPr>
              <a:t>Yilo</a:t>
            </a:r>
            <a:r>
              <a:rPr lang="en-US" sz="2800" b="1" dirty="0">
                <a:latin typeface="Sitka Subheading" panose="02000505000000020004" pitchFamily="2" charset="0"/>
              </a:rPr>
              <a:t> </a:t>
            </a:r>
            <a:r>
              <a:rPr lang="en-US" sz="2800" b="1" dirty="0" err="1">
                <a:latin typeface="Sitka Subheading" panose="02000505000000020004" pitchFamily="2" charset="0"/>
              </a:rPr>
              <a:t>Krobo</a:t>
            </a:r>
            <a:r>
              <a:rPr lang="en-US" sz="2800" b="1" dirty="0">
                <a:latin typeface="Sitka Subheading" panose="02000505000000020004" pitchFamily="2" charset="0"/>
              </a:rPr>
              <a:t> Municipal Assembly</a:t>
            </a:r>
          </a:p>
          <a:p>
            <a:pPr marL="342900" indent="-342900">
              <a:buFont typeface="Wingdings" panose="05000000000000000000" pitchFamily="2" charset="2"/>
              <a:buChar char="q"/>
            </a:pPr>
            <a:endParaRPr lang="en-US" sz="2800" dirty="0"/>
          </a:p>
        </p:txBody>
      </p:sp>
    </p:spTree>
    <p:extLst>
      <p:ext uri="{BB962C8B-B14F-4D97-AF65-F5344CB8AC3E}">
        <p14:creationId xmlns:p14="http://schemas.microsoft.com/office/powerpoint/2010/main" val="15266869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91478"/>
          </a:xfrm>
        </p:spPr>
        <p:txBody>
          <a:bodyPr>
            <a:normAutofit/>
          </a:bodyPr>
          <a:lstStyle/>
          <a:p>
            <a:pPr algn="ctr"/>
            <a:r>
              <a:rPr lang="en-US" sz="3200" dirty="0" smtClean="0"/>
              <a:t>Description of TOMACABE Programme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329371"/>
              </p:ext>
            </p:extLst>
          </p:nvPr>
        </p:nvGraphicFramePr>
        <p:xfrm>
          <a:off x="95535" y="591478"/>
          <a:ext cx="11982735" cy="6217434"/>
        </p:xfrm>
        <a:graphic>
          <a:graphicData uri="http://schemas.openxmlformats.org/drawingml/2006/table">
            <a:tbl>
              <a:tblPr firstRow="1" bandRow="1">
                <a:tableStyleId>{5C22544A-7EE6-4342-B048-85BDC9FD1C3A}</a:tableStyleId>
              </a:tblPr>
              <a:tblGrid>
                <a:gridCol w="3994245">
                  <a:extLst>
                    <a:ext uri="{9D8B030D-6E8A-4147-A177-3AD203B41FA5}">
                      <a16:colId xmlns:a16="http://schemas.microsoft.com/office/drawing/2014/main" xmlns="" val="125106048"/>
                    </a:ext>
                  </a:extLst>
                </a:gridCol>
                <a:gridCol w="3994245">
                  <a:extLst>
                    <a:ext uri="{9D8B030D-6E8A-4147-A177-3AD203B41FA5}">
                      <a16:colId xmlns:a16="http://schemas.microsoft.com/office/drawing/2014/main" xmlns="" val="709841469"/>
                    </a:ext>
                  </a:extLst>
                </a:gridCol>
                <a:gridCol w="3994245">
                  <a:extLst>
                    <a:ext uri="{9D8B030D-6E8A-4147-A177-3AD203B41FA5}">
                      <a16:colId xmlns:a16="http://schemas.microsoft.com/office/drawing/2014/main" xmlns="" val="3217152693"/>
                    </a:ext>
                  </a:extLst>
                </a:gridCol>
              </a:tblGrid>
              <a:tr h="1026268">
                <a:tc>
                  <a:txBody>
                    <a:bodyPr/>
                    <a:lstStyle/>
                    <a:p>
                      <a:pPr algn="ctr"/>
                      <a:r>
                        <a:rPr lang="en-US" sz="2400" dirty="0" smtClean="0">
                          <a:solidFill>
                            <a:schemeClr val="tx1"/>
                          </a:solidFill>
                        </a:rPr>
                        <a:t>Product B</a:t>
                      </a:r>
                    </a:p>
                    <a:p>
                      <a:r>
                        <a:rPr lang="en-US" sz="2400" dirty="0" smtClean="0">
                          <a:solidFill>
                            <a:schemeClr val="tx1"/>
                          </a:solidFill>
                        </a:rPr>
                        <a:t>(Developed </a:t>
                      </a:r>
                      <a:r>
                        <a:rPr lang="en-US" sz="2400" dirty="0" err="1" smtClean="0">
                          <a:solidFill>
                            <a:schemeClr val="tx1"/>
                          </a:solidFill>
                        </a:rPr>
                        <a:t>Krobo</a:t>
                      </a:r>
                      <a:r>
                        <a:rPr lang="en-US" sz="2400" baseline="0" dirty="0" smtClean="0">
                          <a:solidFill>
                            <a:schemeClr val="tx1"/>
                          </a:solidFill>
                        </a:rPr>
                        <a:t> </a:t>
                      </a:r>
                      <a:r>
                        <a:rPr lang="en-US" sz="2400" dirty="0" smtClean="0">
                          <a:solidFill>
                            <a:schemeClr val="tx1"/>
                          </a:solidFill>
                        </a:rPr>
                        <a:t>mountain into tourist site)</a:t>
                      </a:r>
                      <a:endParaRPr lang="en-US" sz="2400" dirty="0">
                        <a:solidFill>
                          <a:schemeClr val="tx1"/>
                        </a:solidFill>
                      </a:endParaRPr>
                    </a:p>
                  </a:txBody>
                  <a:tcPr/>
                </a:tc>
                <a:tc>
                  <a:txBody>
                    <a:bodyPr/>
                    <a:lstStyle/>
                    <a:p>
                      <a:pPr algn="ctr"/>
                      <a:r>
                        <a:rPr lang="en-US" sz="2400" dirty="0" smtClean="0">
                          <a:solidFill>
                            <a:schemeClr val="tx1"/>
                          </a:solidFill>
                        </a:rPr>
                        <a:t>Product B</a:t>
                      </a:r>
                    </a:p>
                    <a:p>
                      <a:pPr algn="ctr"/>
                      <a:r>
                        <a:rPr lang="en-US" sz="2400" dirty="0" smtClean="0">
                          <a:solidFill>
                            <a:schemeClr val="tx1"/>
                          </a:solidFill>
                        </a:rPr>
                        <a:t>(Processed</a:t>
                      </a:r>
                      <a:r>
                        <a:rPr lang="en-US" sz="2400" baseline="0" dirty="0" smtClean="0">
                          <a:solidFill>
                            <a:schemeClr val="tx1"/>
                          </a:solidFill>
                        </a:rPr>
                        <a:t> m</a:t>
                      </a:r>
                      <a:r>
                        <a:rPr lang="en-US" sz="2400" dirty="0" smtClean="0">
                          <a:solidFill>
                            <a:schemeClr val="tx1"/>
                          </a:solidFill>
                        </a:rPr>
                        <a:t>ango)</a:t>
                      </a:r>
                      <a:endParaRPr lang="en-US" sz="2400" dirty="0">
                        <a:solidFill>
                          <a:schemeClr val="tx1"/>
                        </a:solidFill>
                      </a:endParaRPr>
                    </a:p>
                  </a:txBody>
                  <a:tcPr/>
                </a:tc>
                <a:tc>
                  <a:txBody>
                    <a:bodyPr/>
                    <a:lstStyle/>
                    <a:p>
                      <a:pPr algn="ctr"/>
                      <a:r>
                        <a:rPr lang="en-US" sz="2400" dirty="0" smtClean="0">
                          <a:solidFill>
                            <a:schemeClr val="tx1"/>
                          </a:solidFill>
                        </a:rPr>
                        <a:t>Product C</a:t>
                      </a:r>
                    </a:p>
                    <a:p>
                      <a:r>
                        <a:rPr lang="en-US" sz="2400" dirty="0" smtClean="0">
                          <a:solidFill>
                            <a:schemeClr val="tx1"/>
                          </a:solidFill>
                        </a:rPr>
                        <a:t>(Processed cassava)</a:t>
                      </a:r>
                      <a:endParaRPr lang="en-US" sz="2400" dirty="0">
                        <a:solidFill>
                          <a:schemeClr val="tx1"/>
                        </a:solidFill>
                      </a:endParaRPr>
                    </a:p>
                  </a:txBody>
                  <a:tcPr/>
                </a:tc>
                <a:extLst>
                  <a:ext uri="{0D108BD9-81ED-4DB2-BD59-A6C34878D82A}">
                    <a16:rowId xmlns:a16="http://schemas.microsoft.com/office/drawing/2014/main" xmlns="" val="4094799870"/>
                  </a:ext>
                </a:extLst>
              </a:tr>
              <a:tr h="5028714">
                <a:tc>
                  <a:txBody>
                    <a:bodyPr/>
                    <a:lstStyle/>
                    <a:p>
                      <a:pPr marL="0" indent="0">
                        <a:buFont typeface="Wingdings" panose="05000000000000000000" pitchFamily="2" charset="2"/>
                        <a:buNone/>
                      </a:pPr>
                      <a:r>
                        <a:rPr lang="en-US" sz="1800" b="1" dirty="0" smtClean="0"/>
                        <a:t>Develop the Krobo mountain</a:t>
                      </a:r>
                      <a:r>
                        <a:rPr lang="en-US" sz="1800" b="1" baseline="0" dirty="0" smtClean="0"/>
                        <a:t> into one of the first class eco-tourism park in the country</a:t>
                      </a:r>
                    </a:p>
                    <a:p>
                      <a:pPr marL="0" indent="0">
                        <a:buFont typeface="Wingdings" panose="05000000000000000000" pitchFamily="2" charset="2"/>
                        <a:buNone/>
                      </a:pPr>
                      <a:endParaRPr lang="en-US" sz="1800" b="1" dirty="0" smtClean="0"/>
                    </a:p>
                    <a:p>
                      <a:pPr marL="285750" indent="-285750">
                        <a:buFont typeface="Wingdings" panose="05000000000000000000" pitchFamily="2" charset="2"/>
                        <a:buChar char="v"/>
                      </a:pPr>
                      <a:r>
                        <a:rPr lang="en-US" sz="1800" b="1" dirty="0" smtClean="0"/>
                        <a:t>In</a:t>
                      </a:r>
                      <a:r>
                        <a:rPr lang="en-US" sz="1800" b="1" baseline="0" dirty="0" smtClean="0"/>
                        <a:t> 2020 the travel &amp; tourism sector in Ghana contributed nearly USD 1.9 billion to the country’s GDP.</a:t>
                      </a:r>
                    </a:p>
                    <a:p>
                      <a:pPr marL="285750" indent="-285750">
                        <a:buFont typeface="Wingdings" panose="05000000000000000000" pitchFamily="2" charset="2"/>
                        <a:buChar char="v"/>
                      </a:pPr>
                      <a:r>
                        <a:rPr lang="en-US" sz="1800" b="1" baseline="0" dirty="0" smtClean="0"/>
                        <a:t>PPP Act,2020 Act 1039</a:t>
                      </a:r>
                    </a:p>
                    <a:p>
                      <a:pPr marL="285750" indent="-285750">
                        <a:buFont typeface="Wingdings" panose="05000000000000000000" pitchFamily="2" charset="2"/>
                        <a:buChar char="v"/>
                      </a:pPr>
                      <a:r>
                        <a:rPr lang="en-US" sz="1800" b="1" baseline="0" dirty="0" smtClean="0"/>
                        <a:t>Abundance of undeveloped tourist attraction sites within the municipality</a:t>
                      </a:r>
                    </a:p>
                    <a:p>
                      <a:pPr marL="285750" indent="-285750">
                        <a:buFont typeface="Wingdings" panose="05000000000000000000" pitchFamily="2" charset="2"/>
                        <a:buChar char="v"/>
                      </a:pPr>
                      <a:r>
                        <a:rPr lang="en-US" sz="1800" b="1" baseline="0" dirty="0" smtClean="0"/>
                        <a:t>Job creation.</a:t>
                      </a:r>
                    </a:p>
                    <a:p>
                      <a:pPr marL="285750" indent="-285750">
                        <a:buFont typeface="Wingdings" panose="05000000000000000000" pitchFamily="2" charset="2"/>
                        <a:buChar char="v"/>
                      </a:pPr>
                      <a:r>
                        <a:rPr lang="en-US" sz="1800" b="1" baseline="0" dirty="0" smtClean="0"/>
                        <a:t>Improved IGF</a:t>
                      </a:r>
                      <a:endParaRPr lang="en-US" sz="1800" b="1" dirty="0"/>
                    </a:p>
                  </a:txBody>
                  <a:tcPr/>
                </a:tc>
                <a:tc>
                  <a:txBody>
                    <a:bodyPr/>
                    <a:lstStyle/>
                    <a:p>
                      <a:pPr marL="0" indent="0">
                        <a:buFont typeface="Wingdings" panose="05000000000000000000" pitchFamily="2" charset="2"/>
                        <a:buNone/>
                      </a:pPr>
                      <a:r>
                        <a:rPr lang="en-US" sz="1800" b="1" dirty="0" smtClean="0"/>
                        <a:t>Processing</a:t>
                      </a:r>
                      <a:r>
                        <a:rPr lang="en-US" sz="1800" b="1" baseline="0" dirty="0" smtClean="0"/>
                        <a:t> of</a:t>
                      </a:r>
                      <a:r>
                        <a:rPr lang="en-US" sz="1800" b="1" dirty="0" smtClean="0"/>
                        <a:t> mango into</a:t>
                      </a:r>
                      <a:r>
                        <a:rPr lang="en-US" sz="1800" b="1" baseline="0" dirty="0" smtClean="0"/>
                        <a:t> juice and chips</a:t>
                      </a:r>
                      <a:r>
                        <a:rPr lang="en-US" sz="1800" b="1" dirty="0" smtClean="0"/>
                        <a:t> and improvement of quality of mango fruits to meet the international markets</a:t>
                      </a:r>
                    </a:p>
                    <a:p>
                      <a:pPr marL="0" indent="0">
                        <a:buFont typeface="Wingdings" panose="05000000000000000000" pitchFamily="2" charset="2"/>
                        <a:buNone/>
                      </a:pPr>
                      <a:endParaRPr lang="en-US" sz="1800" b="1" dirty="0" smtClean="0"/>
                    </a:p>
                    <a:p>
                      <a:pPr marL="285750" indent="-285750">
                        <a:buFont typeface="Wingdings" panose="05000000000000000000" pitchFamily="2" charset="2"/>
                        <a:buChar char="v"/>
                      </a:pPr>
                      <a:r>
                        <a:rPr lang="en-US" sz="1800" b="1" dirty="0" smtClean="0"/>
                        <a:t>The hub</a:t>
                      </a:r>
                      <a:r>
                        <a:rPr lang="en-US" sz="1800" b="1" baseline="0" dirty="0" smtClean="0"/>
                        <a:t> of mango production in the country where about 13 exotic mango varieties can cultivated</a:t>
                      </a:r>
                    </a:p>
                    <a:p>
                      <a:pPr marL="285750" indent="-285750">
                        <a:buFont typeface="Wingdings" panose="05000000000000000000" pitchFamily="2" charset="2"/>
                        <a:buChar char="v"/>
                      </a:pPr>
                      <a:r>
                        <a:rPr lang="en-US" sz="1800" b="1" baseline="0" dirty="0" smtClean="0"/>
                        <a:t>The Municipality falls within the international  zone where mango fruits &amp; harvested twice in a year </a:t>
                      </a:r>
                    </a:p>
                    <a:p>
                      <a:pPr marL="285750" indent="-285750">
                        <a:buFont typeface="Wingdings" panose="05000000000000000000" pitchFamily="2" charset="2"/>
                        <a:buChar char="v"/>
                      </a:pPr>
                      <a:r>
                        <a:rPr lang="en-US" sz="1800" b="1" baseline="0" dirty="0" smtClean="0"/>
                        <a:t>In 2020 the yield was 15 </a:t>
                      </a:r>
                      <a:r>
                        <a:rPr lang="en-US" sz="1800" b="1" baseline="0" dirty="0" err="1" smtClean="0"/>
                        <a:t>mt</a:t>
                      </a:r>
                      <a:r>
                        <a:rPr lang="en-US" sz="1800" b="1" baseline="0" dirty="0" smtClean="0"/>
                        <a:t> per hectare &amp; area cultivated was 3,325 hectares(production was 49,875 </a:t>
                      </a:r>
                      <a:r>
                        <a:rPr lang="en-US" sz="1800" b="1" baseline="0" dirty="0" err="1" smtClean="0"/>
                        <a:t>mt</a:t>
                      </a:r>
                      <a:r>
                        <a:rPr lang="en-US" sz="1800" b="1" baseline="0" dirty="0" smtClean="0"/>
                        <a:t>)</a:t>
                      </a:r>
                    </a:p>
                    <a:p>
                      <a:pPr marL="285750" indent="-285750">
                        <a:buFont typeface="Wingdings" panose="05000000000000000000" pitchFamily="2" charset="2"/>
                        <a:buChar char="v"/>
                      </a:pPr>
                      <a:r>
                        <a:rPr lang="en-US" sz="1800" b="1" baseline="0" dirty="0" smtClean="0"/>
                        <a:t>In 2020post-harvest loss was estimated to be about 40% due to Bacteria Blight Spot(BBS)</a:t>
                      </a:r>
                      <a:endParaRPr lang="en-US" sz="1800" b="1" dirty="0"/>
                    </a:p>
                  </a:txBody>
                  <a:tcPr/>
                </a:tc>
                <a:tc>
                  <a:txBody>
                    <a:bodyPr/>
                    <a:lstStyle/>
                    <a:p>
                      <a:pPr marL="0" indent="0">
                        <a:buFont typeface="Wingdings" panose="05000000000000000000" pitchFamily="2" charset="2"/>
                        <a:buNone/>
                      </a:pPr>
                      <a:r>
                        <a:rPr lang="en-US" sz="1800" b="1" dirty="0" smtClean="0"/>
                        <a:t>Processing</a:t>
                      </a:r>
                      <a:r>
                        <a:rPr lang="en-US" sz="1800" b="1" baseline="0" dirty="0" smtClean="0"/>
                        <a:t> of</a:t>
                      </a:r>
                      <a:r>
                        <a:rPr lang="en-US" sz="1800" b="1" dirty="0" smtClean="0"/>
                        <a:t> cassava into other fortified</a:t>
                      </a:r>
                      <a:r>
                        <a:rPr lang="en-US" sz="1800" b="1" baseline="0" dirty="0" smtClean="0"/>
                        <a:t> </a:t>
                      </a:r>
                      <a:r>
                        <a:rPr lang="en-US" sz="1800" b="1" baseline="0" dirty="0" err="1" smtClean="0"/>
                        <a:t>gari</a:t>
                      </a:r>
                      <a:r>
                        <a:rPr lang="en-US" sz="1800" b="1" dirty="0" smtClean="0"/>
                        <a:t>.</a:t>
                      </a:r>
                    </a:p>
                    <a:p>
                      <a:pPr marL="0" indent="0">
                        <a:buFont typeface="Wingdings" panose="05000000000000000000" pitchFamily="2" charset="2"/>
                        <a:buNone/>
                      </a:pPr>
                      <a:endParaRPr lang="en-US" sz="1800" b="1" dirty="0" smtClean="0"/>
                    </a:p>
                    <a:p>
                      <a:pPr marL="285750" indent="-285750">
                        <a:buFont typeface="Wingdings" panose="05000000000000000000" pitchFamily="2" charset="2"/>
                        <a:buChar char="v"/>
                      </a:pPr>
                      <a:r>
                        <a:rPr lang="en-US" sz="1800" b="1" dirty="0" smtClean="0"/>
                        <a:t>Over 60%</a:t>
                      </a:r>
                      <a:r>
                        <a:rPr lang="en-US" sz="1800" b="1" baseline="0" dirty="0" smtClean="0"/>
                        <a:t> of the entire population of the municipality are farmers. 55% of these farmers cultivate cassava.</a:t>
                      </a:r>
                    </a:p>
                    <a:p>
                      <a:pPr marL="285750" indent="-285750">
                        <a:buFont typeface="Wingdings" panose="05000000000000000000" pitchFamily="2" charset="2"/>
                        <a:buChar char="v"/>
                      </a:pPr>
                      <a:r>
                        <a:rPr lang="en-US" sz="1800" b="1" baseline="0" dirty="0" smtClean="0"/>
                        <a:t>As at 2020 cassava yield stands at 29.8 </a:t>
                      </a:r>
                      <a:r>
                        <a:rPr lang="en-US" sz="1800" b="1" baseline="0" dirty="0" err="1" smtClean="0"/>
                        <a:t>mt</a:t>
                      </a:r>
                      <a:r>
                        <a:rPr lang="en-US" sz="1800" b="1" baseline="0" dirty="0" smtClean="0"/>
                        <a:t> per hectare and land cultivated was 8,012.4 hectares(production was 238,769.5 </a:t>
                      </a:r>
                      <a:r>
                        <a:rPr lang="en-US" sz="1800" b="1" baseline="0" dirty="0" err="1" smtClean="0"/>
                        <a:t>mt</a:t>
                      </a:r>
                      <a:r>
                        <a:rPr lang="en-US" sz="1800" b="1" baseline="0" dirty="0" smtClean="0"/>
                        <a:t>).</a:t>
                      </a:r>
                    </a:p>
                    <a:p>
                      <a:pPr marL="285750" indent="-285750">
                        <a:buFont typeface="Wingdings" panose="05000000000000000000" pitchFamily="2" charset="2"/>
                        <a:buChar char="v"/>
                      </a:pPr>
                      <a:r>
                        <a:rPr lang="en-US" sz="1800" b="1" baseline="0" dirty="0" smtClean="0"/>
                        <a:t>Two existing small scale processing facilities.</a:t>
                      </a:r>
                    </a:p>
                    <a:p>
                      <a:pPr marL="285750" indent="-285750">
                        <a:buFont typeface="Wingdings" panose="05000000000000000000" pitchFamily="2" charset="2"/>
                        <a:buChar char="v"/>
                      </a:pPr>
                      <a:r>
                        <a:rPr lang="en-US" sz="1800" b="1" baseline="0" dirty="0" smtClean="0"/>
                        <a:t> In 2020 post-harvest loss was estimated to be about 20%</a:t>
                      </a:r>
                    </a:p>
                    <a:p>
                      <a:pPr marL="285750" indent="-285750">
                        <a:buFont typeface="Wingdings" panose="05000000000000000000" pitchFamily="2" charset="2"/>
                        <a:buChar char="v"/>
                      </a:pPr>
                      <a:r>
                        <a:rPr lang="en-US" sz="1800" b="1" baseline="0" dirty="0" smtClean="0"/>
                        <a:t>Improved IGF</a:t>
                      </a:r>
                      <a:endParaRPr lang="en-US" sz="1800" b="1" dirty="0"/>
                    </a:p>
                  </a:txBody>
                  <a:tcPr/>
                </a:tc>
                <a:extLst>
                  <a:ext uri="{0D108BD9-81ED-4DB2-BD59-A6C34878D82A}">
                    <a16:rowId xmlns:a16="http://schemas.microsoft.com/office/drawing/2014/main" xmlns="" val="2138457214"/>
                  </a:ext>
                </a:extLst>
              </a:tr>
            </a:tbl>
          </a:graphicData>
        </a:graphic>
      </p:graphicFrame>
    </p:spTree>
    <p:extLst>
      <p:ext uri="{BB962C8B-B14F-4D97-AF65-F5344CB8AC3E}">
        <p14:creationId xmlns:p14="http://schemas.microsoft.com/office/powerpoint/2010/main" val="238252623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7962</TotalTime>
  <Words>1669</Words>
  <Application>Microsoft Office PowerPoint</Application>
  <PresentationFormat>Widescreen</PresentationFormat>
  <Paragraphs>387</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Algerian</vt:lpstr>
      <vt:lpstr>Calibri</vt:lpstr>
      <vt:lpstr>Sitka Subheading</vt:lpstr>
      <vt:lpstr>Times New Roman</vt:lpstr>
      <vt:lpstr>Tw Cen MT</vt:lpstr>
      <vt:lpstr>Tw Cen MT Condensed</vt:lpstr>
      <vt:lpstr>Wingdings</vt:lpstr>
      <vt:lpstr>Wingdings 3</vt:lpstr>
      <vt:lpstr>Integral</vt:lpstr>
      <vt:lpstr>YILO KROBO MUNICIPAL ASSEMBLY </vt:lpstr>
      <vt:lpstr>What is Local Economic Development (LED)?</vt:lpstr>
      <vt:lpstr>Brief Description of The Municipality</vt:lpstr>
      <vt:lpstr>Focus of The TOMACABE PROGRAMME</vt:lpstr>
      <vt:lpstr>LED PRODUCTS</vt:lpstr>
      <vt:lpstr>Product d</vt:lpstr>
      <vt:lpstr>SELECTED TOMACA PRODUCTS</vt:lpstr>
      <vt:lpstr>PowerPoint Presentation</vt:lpstr>
      <vt:lpstr>Description of TOMACABE Programme</vt:lpstr>
      <vt:lpstr>PowerPoint Presentation</vt:lpstr>
      <vt:lpstr>PowerPoint Presentation</vt:lpstr>
      <vt:lpstr>Output Indicators</vt:lpstr>
      <vt:lpstr>Strategies.</vt:lpstr>
      <vt:lpstr>Activities.</vt:lpstr>
      <vt:lpstr>stakeholders</vt:lpstr>
      <vt:lpstr>LEGISLATION,POLICY &amp; PROGRAMME IN SUPPORT OF TOMACABE PROGRAMME</vt:lpstr>
      <vt:lpstr>FINANCIAL INDICATIVE BUDGET</vt:lpstr>
      <vt:lpstr>   Impact Indicators</vt:lpstr>
      <vt:lpstr>PowerPoint Presentation</vt:lpstr>
      <vt:lpstr>Tourism Value Chain Analysis</vt:lpstr>
      <vt:lpstr>Tourism</vt:lpstr>
      <vt:lpstr>Processed mango into juice &amp; chips value chain</vt:lpstr>
      <vt:lpstr>PowerPoint Presentation</vt:lpstr>
      <vt:lpstr>Cassava value chain</vt:lpstr>
      <vt:lpstr>Cassava</vt:lpstr>
      <vt:lpstr>Value chain analysis on beads</vt:lpstr>
      <vt:lpstr>inputs</vt:lpstr>
      <vt:lpstr>TOMACABE GALlARY – krobo mountains</vt:lpstr>
      <vt:lpstr>PowerPoint Presentation</vt:lpstr>
      <vt:lpstr>Krobo mountains</vt:lpstr>
      <vt:lpstr>Krobo mountains</vt:lpstr>
      <vt:lpstr>Fortified gari</vt:lpstr>
      <vt:lpstr>Cassava processing factory</vt:lpstr>
      <vt:lpstr>Mango processing factory</vt:lpstr>
      <vt:lpstr>FUNCTIONS OF ECONOMIC DEVELOPMENT COMMITTEE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YILO KROBO MUNICIPAL ASSEMBLY PRESENTATION ON “TOMACA” PROGRAMME</dc:title>
  <dc:creator>hp</dc:creator>
  <cp:lastModifiedBy>Microsoft account</cp:lastModifiedBy>
  <cp:revision>168</cp:revision>
  <cp:lastPrinted>2023-04-13T17:58:08Z</cp:lastPrinted>
  <dcterms:created xsi:type="dcterms:W3CDTF">2022-06-02T09:14:51Z</dcterms:created>
  <dcterms:modified xsi:type="dcterms:W3CDTF">2023-04-14T13:56:03Z</dcterms:modified>
</cp:coreProperties>
</file>