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77" r:id="rId4"/>
    <p:sldId id="284" r:id="rId5"/>
    <p:sldId id="285" r:id="rId6"/>
    <p:sldId id="286" r:id="rId7"/>
    <p:sldId id="288" r:id="rId8"/>
    <p:sldId id="289" r:id="rId9"/>
    <p:sldId id="290" r:id="rId10"/>
    <p:sldId id="291" r:id="rId11"/>
    <p:sldId id="261" r:id="rId12"/>
    <p:sldId id="259" r:id="rId13"/>
    <p:sldId id="275" r:id="rId14"/>
    <p:sldId id="278" r:id="rId15"/>
    <p:sldId id="279" r:id="rId16"/>
    <p:sldId id="280" r:id="rId17"/>
    <p:sldId id="281" r:id="rId18"/>
    <p:sldId id="274" r:id="rId19"/>
    <p:sldId id="282" r:id="rId20"/>
    <p:sldId id="283" r:id="rId21"/>
    <p:sldId id="262" r:id="rId22"/>
    <p:sldId id="263" r:id="rId23"/>
    <p:sldId id="266" r:id="rId24"/>
    <p:sldId id="267" r:id="rId25"/>
    <p:sldId id="268" r:id="rId26"/>
    <p:sldId id="269" r:id="rId27"/>
    <p:sldId id="270" r:id="rId28"/>
    <p:sldId id="271" r:id="rId29"/>
    <p:sldId id="272" r:id="rId30"/>
    <p:sldId id="273" r:id="rId31"/>
    <p:sldId id="27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3" d="100"/>
          <a:sy n="83" d="100"/>
        </p:scale>
        <p:origin x="1450" y="67"/>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84194C6-8B2C-4EA6-8A87-DC1EA3B9FB24}" type="datetimeFigureOut">
              <a:rPr lang="en-US" smtClean="0"/>
              <a:pPr/>
              <a:t>4/14/2023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34444F3-4E7F-46B9-A1CA-A5F9DD5C23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4194C6-8B2C-4EA6-8A87-DC1EA3B9FB24}" type="datetimeFigureOut">
              <a:rPr lang="en-US" smtClean="0"/>
              <a:pPr/>
              <a:t>4/14/2023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4444F3-4E7F-46B9-A1CA-A5F9DD5C23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84194C6-8B2C-4EA6-8A87-DC1EA3B9FB24}" type="datetimeFigureOut">
              <a:rPr lang="en-US" smtClean="0"/>
              <a:pPr/>
              <a:t>4/14/2023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34444F3-4E7F-46B9-A1CA-A5F9DD5C23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4194C6-8B2C-4EA6-8A87-DC1EA3B9FB24}" type="datetimeFigureOut">
              <a:rPr lang="en-US" smtClean="0"/>
              <a:pPr/>
              <a:t>4/14/2023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4444F3-4E7F-46B9-A1CA-A5F9DD5C23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84194C6-8B2C-4EA6-8A87-DC1EA3B9FB24}" type="datetimeFigureOut">
              <a:rPr lang="en-US" smtClean="0"/>
              <a:pPr/>
              <a:t>4/14/2023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34444F3-4E7F-46B9-A1CA-A5F9DD5C23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84194C6-8B2C-4EA6-8A87-DC1EA3B9FB24}" type="datetimeFigureOut">
              <a:rPr lang="en-US" smtClean="0"/>
              <a:pPr/>
              <a:t>4/14/2023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34444F3-4E7F-46B9-A1CA-A5F9DD5C23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84194C6-8B2C-4EA6-8A87-DC1EA3B9FB24}" type="datetimeFigureOut">
              <a:rPr lang="en-US" smtClean="0"/>
              <a:pPr/>
              <a:t>4/14/2023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34444F3-4E7F-46B9-A1CA-A5F9DD5C23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84194C6-8B2C-4EA6-8A87-DC1EA3B9FB24}" type="datetimeFigureOut">
              <a:rPr lang="en-US" smtClean="0"/>
              <a:pPr/>
              <a:t>4/14/2023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34444F3-4E7F-46B9-A1CA-A5F9DD5C23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84194C6-8B2C-4EA6-8A87-DC1EA3B9FB24}" type="datetimeFigureOut">
              <a:rPr lang="en-US" smtClean="0"/>
              <a:pPr/>
              <a:t>4/14/2023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034444F3-4E7F-46B9-A1CA-A5F9DD5C23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84194C6-8B2C-4EA6-8A87-DC1EA3B9FB24}" type="datetimeFigureOut">
              <a:rPr lang="en-US" smtClean="0"/>
              <a:pPr/>
              <a:t>4/14/2023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34444F3-4E7F-46B9-A1CA-A5F9DD5C23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84194C6-8B2C-4EA6-8A87-DC1EA3B9FB24}" type="datetimeFigureOut">
              <a:rPr lang="en-US" smtClean="0"/>
              <a:pPr/>
              <a:t>4/14/2023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34444F3-4E7F-46B9-A1CA-A5F9DD5C234F}"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84194C6-8B2C-4EA6-8A87-DC1EA3B9FB24}" type="datetimeFigureOut">
              <a:rPr lang="en-US" smtClean="0"/>
              <a:pPr/>
              <a:t>4/14/2023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34444F3-4E7F-46B9-A1CA-A5F9DD5C23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2286000"/>
            <a:ext cx="6248400" cy="2743200"/>
          </a:xfrm>
        </p:spPr>
        <p:txBody>
          <a:bodyPr>
            <a:noAutofit/>
          </a:bodyPr>
          <a:lstStyle/>
          <a:p>
            <a:pPr algn="ctr"/>
            <a:r>
              <a:rPr lang="en-US" sz="4400" b="1">
                <a:effectLst>
                  <a:outerShdw blurRad="38100" dist="38100" dir="2700000" algn="tl">
                    <a:srgbClr val="000000">
                      <a:alpha val="43137"/>
                    </a:srgbClr>
                  </a:outerShdw>
                </a:effectLst>
              </a:rPr>
              <a:t>TOURISM </a:t>
            </a:r>
            <a:r>
              <a:rPr lang="en-US" sz="4400" b="1" smtClean="0">
                <a:effectLst>
                  <a:outerShdw blurRad="38100" dist="38100" dir="2700000" algn="tl">
                    <a:srgbClr val="000000">
                      <a:alpha val="43137"/>
                    </a:srgbClr>
                  </a:outerShdw>
                </a:effectLst>
              </a:rPr>
              <a:t>POTENTIALS </a:t>
            </a:r>
            <a:r>
              <a:rPr lang="en-US" sz="4400" b="1" dirty="0" smtClean="0">
                <a:effectLst>
                  <a:outerShdw blurRad="38100" dist="38100" dir="2700000" algn="tl">
                    <a:srgbClr val="000000">
                      <a:alpha val="43137"/>
                    </a:srgbClr>
                  </a:outerShdw>
                </a:effectLst>
              </a:rPr>
              <a:t>OF </a:t>
            </a:r>
            <a:endParaRPr lang="en-US" sz="4400" b="1" dirty="0" smtClean="0">
              <a:effectLst>
                <a:outerShdw blurRad="38100" dist="38100" dir="2700000" algn="tl">
                  <a:srgbClr val="000000">
                    <a:alpha val="43137"/>
                  </a:srgbClr>
                </a:outerShdw>
              </a:effectLst>
            </a:endParaRPr>
          </a:p>
          <a:p>
            <a:pPr algn="ctr"/>
            <a:r>
              <a:rPr lang="en-US" sz="7200" b="1" dirty="0" smtClean="0">
                <a:effectLst>
                  <a:outerShdw blurRad="38100" dist="38100" dir="2700000" algn="tl">
                    <a:srgbClr val="000000">
                      <a:alpha val="43137"/>
                    </a:srgbClr>
                  </a:outerShdw>
                </a:effectLst>
              </a:rPr>
              <a:t>YILO</a:t>
            </a:r>
            <a:endParaRPr lang="en-US" sz="7200" b="1" dirty="0">
              <a:effectLst>
                <a:outerShdw blurRad="38100" dist="38100" dir="2700000" algn="tl">
                  <a:srgbClr val="000000">
                    <a:alpha val="43137"/>
                  </a:srgbClr>
                </a:outerShdw>
              </a:effectLst>
            </a:endParaRPr>
          </a:p>
          <a:p>
            <a:pPr algn="ctr"/>
            <a:endParaRPr lang="en-US" sz="4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7400"/>
            <a:ext cx="2667000" cy="1524000"/>
          </a:xfrm>
        </p:spPr>
        <p:txBody>
          <a:bodyPr/>
          <a:lstStyle/>
          <a:p>
            <a:pPr algn="ctr"/>
            <a:r>
              <a:rPr lang="en-US" sz="2800" dirty="0" smtClean="0">
                <a:solidFill>
                  <a:srgbClr val="FF0000"/>
                </a:solidFill>
                <a:effectLst>
                  <a:outerShdw blurRad="38100" dist="38100" dir="2700000" algn="tl">
                    <a:srgbClr val="000000">
                      <a:alpha val="43137"/>
                    </a:srgbClr>
                  </a:outerShdw>
                </a:effectLst>
              </a:rPr>
              <a:t>TOURISM POTENTIALS IN </a:t>
            </a:r>
            <a:r>
              <a:rPr lang="en-US" sz="4000" dirty="0" smtClean="0">
                <a:solidFill>
                  <a:srgbClr val="FF0000"/>
                </a:solidFill>
                <a:effectLst>
                  <a:outerShdw blurRad="38100" dist="38100" dir="2700000" algn="tl">
                    <a:srgbClr val="000000">
                      <a:alpha val="43137"/>
                    </a:srgbClr>
                  </a:outerShdw>
                </a:effectLst>
              </a:rPr>
              <a:t>YILO</a:t>
            </a:r>
            <a:endParaRPr lang="en-US" sz="4000" dirty="0">
              <a:solidFill>
                <a:srgbClr val="FF0000"/>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2946899176"/>
              </p:ext>
            </p:extLst>
          </p:nvPr>
        </p:nvGraphicFramePr>
        <p:xfrm>
          <a:off x="2895600" y="3200401"/>
          <a:ext cx="6019800" cy="3266077"/>
        </p:xfrm>
        <a:graphic>
          <a:graphicData uri="http://schemas.openxmlformats.org/drawingml/2006/table">
            <a:tbl>
              <a:tblPr firstRow="1" firstCol="1" bandRow="1">
                <a:tableStyleId>{5C22544A-7EE6-4342-B048-85BDC9FD1C3A}</a:tableStyleId>
              </a:tblPr>
              <a:tblGrid>
                <a:gridCol w="2003707"/>
                <a:gridCol w="1958693"/>
                <a:gridCol w="2057400"/>
              </a:tblGrid>
              <a:tr h="457199">
                <a:tc>
                  <a:txBody>
                    <a:bodyPr/>
                    <a:lstStyle/>
                    <a:p>
                      <a:pPr marL="0" marR="0" algn="just">
                        <a:lnSpc>
                          <a:spcPct val="110000"/>
                        </a:lnSpc>
                        <a:spcBef>
                          <a:spcPts val="0"/>
                        </a:spcBef>
                        <a:spcAft>
                          <a:spcPts val="600"/>
                        </a:spcAft>
                      </a:pPr>
                      <a:r>
                        <a:rPr lang="en-GB" sz="1800" dirty="0" smtClean="0">
                          <a:effectLst/>
                        </a:rPr>
                        <a:t>ZONAL </a:t>
                      </a:r>
                      <a:r>
                        <a:rPr lang="en-GB" sz="1800" dirty="0">
                          <a:effectLst/>
                        </a:rPr>
                        <a:t>COUNCIL</a:t>
                      </a:r>
                      <a:endParaRPr lang="en-US" sz="1800" dirty="0">
                        <a:effectLst/>
                        <a:latin typeface="Calibri"/>
                        <a:ea typeface="Times New Roman"/>
                        <a:cs typeface="Kalinga"/>
                      </a:endParaRPr>
                    </a:p>
                  </a:txBody>
                  <a:tcPr marL="68580" marR="68580" marT="0" marB="0"/>
                </a:tc>
                <a:tc>
                  <a:txBody>
                    <a:bodyPr/>
                    <a:lstStyle/>
                    <a:p>
                      <a:pPr marL="0" marR="0" algn="just">
                        <a:lnSpc>
                          <a:spcPct val="110000"/>
                        </a:lnSpc>
                        <a:spcBef>
                          <a:spcPts val="0"/>
                        </a:spcBef>
                        <a:spcAft>
                          <a:spcPts val="600"/>
                        </a:spcAft>
                      </a:pPr>
                      <a:r>
                        <a:rPr lang="en-GB" sz="1800">
                          <a:effectLst/>
                        </a:rPr>
                        <a:t>FEATURE</a:t>
                      </a:r>
                      <a:endParaRPr lang="en-US" sz="1800">
                        <a:effectLst/>
                        <a:latin typeface="Calibri"/>
                        <a:ea typeface="Times New Roman"/>
                        <a:cs typeface="Kalinga"/>
                      </a:endParaRPr>
                    </a:p>
                  </a:txBody>
                  <a:tcPr marL="68580" marR="68580" marT="0" marB="0"/>
                </a:tc>
                <a:tc>
                  <a:txBody>
                    <a:bodyPr/>
                    <a:lstStyle/>
                    <a:p>
                      <a:pPr marL="0" marR="0" algn="just">
                        <a:lnSpc>
                          <a:spcPct val="110000"/>
                        </a:lnSpc>
                        <a:spcBef>
                          <a:spcPts val="0"/>
                        </a:spcBef>
                        <a:spcAft>
                          <a:spcPts val="600"/>
                        </a:spcAft>
                      </a:pPr>
                      <a:r>
                        <a:rPr lang="en-GB" sz="1800">
                          <a:effectLst/>
                        </a:rPr>
                        <a:t>LOCATION</a:t>
                      </a:r>
                      <a:endParaRPr lang="en-US" sz="1800">
                        <a:effectLst/>
                        <a:latin typeface="Calibri"/>
                        <a:ea typeface="Times New Roman"/>
                        <a:cs typeface="Kalinga"/>
                      </a:endParaRPr>
                    </a:p>
                  </a:txBody>
                  <a:tcPr marL="68580" marR="68580" marT="0" marB="0"/>
                </a:tc>
              </a:tr>
              <a:tr h="630246">
                <a:tc>
                  <a:txBody>
                    <a:bodyPr/>
                    <a:lstStyle/>
                    <a:p>
                      <a:pPr marL="0" marR="0" algn="just">
                        <a:lnSpc>
                          <a:spcPct val="110000"/>
                        </a:lnSpc>
                        <a:spcBef>
                          <a:spcPts val="0"/>
                        </a:spcBef>
                        <a:spcAft>
                          <a:spcPts val="600"/>
                        </a:spcAft>
                      </a:pPr>
                      <a:r>
                        <a:rPr lang="en-GB" sz="1800" dirty="0" err="1">
                          <a:effectLst/>
                        </a:rPr>
                        <a:t>Oterkpolu</a:t>
                      </a:r>
                      <a:endParaRPr lang="en-US" sz="1800" dirty="0">
                        <a:effectLst/>
                        <a:latin typeface="Calibri"/>
                        <a:ea typeface="Times New Roman"/>
                        <a:cs typeface="Kalinga"/>
                      </a:endParaRPr>
                    </a:p>
                  </a:txBody>
                  <a:tcPr marL="68580" marR="68580" marT="0" marB="0"/>
                </a:tc>
                <a:tc>
                  <a:txBody>
                    <a:bodyPr/>
                    <a:lstStyle/>
                    <a:p>
                      <a:pPr marL="0" marR="0" algn="just">
                        <a:lnSpc>
                          <a:spcPct val="110000"/>
                        </a:lnSpc>
                        <a:spcBef>
                          <a:spcPts val="0"/>
                        </a:spcBef>
                        <a:spcAft>
                          <a:spcPts val="600"/>
                        </a:spcAft>
                      </a:pPr>
                      <a:r>
                        <a:rPr lang="en-GB" sz="1800" dirty="0">
                          <a:effectLst/>
                        </a:rPr>
                        <a:t>Tobacco beach(beach)</a:t>
                      </a:r>
                      <a:endParaRPr lang="en-US" sz="1800" dirty="0">
                        <a:effectLst/>
                        <a:latin typeface="Calibri"/>
                        <a:ea typeface="Times New Roman"/>
                        <a:cs typeface="Kalinga"/>
                      </a:endParaRPr>
                    </a:p>
                  </a:txBody>
                  <a:tcPr marL="68580" marR="68580" marT="0" marB="0"/>
                </a:tc>
                <a:tc>
                  <a:txBody>
                    <a:bodyPr/>
                    <a:lstStyle/>
                    <a:p>
                      <a:pPr marL="0" marR="0" algn="just">
                        <a:lnSpc>
                          <a:spcPct val="110000"/>
                        </a:lnSpc>
                        <a:spcBef>
                          <a:spcPts val="0"/>
                        </a:spcBef>
                        <a:spcAft>
                          <a:spcPts val="600"/>
                        </a:spcAft>
                      </a:pPr>
                      <a:r>
                        <a:rPr lang="en-GB" sz="1800">
                          <a:effectLst/>
                        </a:rPr>
                        <a:t>Oterkpolu.</a:t>
                      </a:r>
                      <a:endParaRPr lang="en-US" sz="1800">
                        <a:effectLst/>
                        <a:latin typeface="Calibri"/>
                        <a:ea typeface="Times New Roman"/>
                        <a:cs typeface="Kalinga"/>
                      </a:endParaRPr>
                    </a:p>
                  </a:txBody>
                  <a:tcPr marL="68580" marR="68580" marT="0" marB="0"/>
                </a:tc>
              </a:tr>
              <a:tr h="684635">
                <a:tc>
                  <a:txBody>
                    <a:bodyPr/>
                    <a:lstStyle/>
                    <a:p>
                      <a:pPr marL="0" marR="0" algn="just">
                        <a:lnSpc>
                          <a:spcPct val="110000"/>
                        </a:lnSpc>
                        <a:spcBef>
                          <a:spcPts val="0"/>
                        </a:spcBef>
                        <a:spcAft>
                          <a:spcPts val="600"/>
                        </a:spcAft>
                      </a:pPr>
                      <a:r>
                        <a:rPr lang="en-GB" sz="1800">
                          <a:effectLst/>
                        </a:rPr>
                        <a:t>Obawale</a:t>
                      </a:r>
                      <a:endParaRPr lang="en-US" sz="1800">
                        <a:effectLst/>
                        <a:latin typeface="Calibri"/>
                        <a:ea typeface="Times New Roman"/>
                        <a:cs typeface="Kalinga"/>
                      </a:endParaRPr>
                    </a:p>
                  </a:txBody>
                  <a:tcPr marL="68580" marR="68580" marT="0" marB="0"/>
                </a:tc>
                <a:tc>
                  <a:txBody>
                    <a:bodyPr/>
                    <a:lstStyle/>
                    <a:p>
                      <a:pPr marL="0" marR="0" algn="just">
                        <a:lnSpc>
                          <a:spcPct val="110000"/>
                        </a:lnSpc>
                        <a:spcBef>
                          <a:spcPts val="0"/>
                        </a:spcBef>
                        <a:spcAft>
                          <a:spcPts val="600"/>
                        </a:spcAft>
                      </a:pPr>
                      <a:r>
                        <a:rPr lang="en-GB" sz="1800" dirty="0">
                          <a:effectLst/>
                        </a:rPr>
                        <a:t>Waterfall.</a:t>
                      </a:r>
                      <a:endParaRPr lang="en-US" sz="1800" dirty="0">
                        <a:effectLst/>
                        <a:latin typeface="Calibri"/>
                        <a:ea typeface="Times New Roman"/>
                        <a:cs typeface="Kalinga"/>
                      </a:endParaRPr>
                    </a:p>
                  </a:txBody>
                  <a:tcPr marL="68580" marR="68580" marT="0" marB="0"/>
                </a:tc>
                <a:tc>
                  <a:txBody>
                    <a:bodyPr/>
                    <a:lstStyle/>
                    <a:p>
                      <a:pPr marL="0" marR="0" algn="just">
                        <a:lnSpc>
                          <a:spcPct val="110000"/>
                        </a:lnSpc>
                        <a:spcBef>
                          <a:spcPts val="0"/>
                        </a:spcBef>
                        <a:spcAft>
                          <a:spcPts val="600"/>
                        </a:spcAft>
                      </a:pPr>
                      <a:r>
                        <a:rPr lang="en-GB" sz="1800" dirty="0" err="1">
                          <a:effectLst/>
                        </a:rPr>
                        <a:t>Obawale-Ogome</a:t>
                      </a:r>
                      <a:endParaRPr lang="en-US" sz="1800" dirty="0">
                        <a:effectLst/>
                        <a:latin typeface="Calibri"/>
                        <a:ea typeface="Times New Roman"/>
                        <a:cs typeface="Kalinga"/>
                      </a:endParaRPr>
                    </a:p>
                  </a:txBody>
                  <a:tcPr marL="68580" marR="68580" marT="0" marB="0"/>
                </a:tc>
              </a:tr>
              <a:tr h="671037">
                <a:tc>
                  <a:txBody>
                    <a:bodyPr/>
                    <a:lstStyle/>
                    <a:p>
                      <a:pPr marL="0" marR="0" algn="just">
                        <a:lnSpc>
                          <a:spcPct val="110000"/>
                        </a:lnSpc>
                        <a:spcBef>
                          <a:spcPts val="0"/>
                        </a:spcBef>
                        <a:spcAft>
                          <a:spcPts val="600"/>
                        </a:spcAft>
                      </a:pPr>
                      <a:r>
                        <a:rPr lang="en-GB" sz="1800">
                          <a:effectLst/>
                        </a:rPr>
                        <a:t> </a:t>
                      </a:r>
                      <a:endParaRPr lang="en-US" sz="1800">
                        <a:effectLst/>
                        <a:latin typeface="Calibri"/>
                        <a:ea typeface="Times New Roman"/>
                        <a:cs typeface="Kalinga"/>
                      </a:endParaRPr>
                    </a:p>
                  </a:txBody>
                  <a:tcPr marL="68580" marR="68580" marT="0" marB="0"/>
                </a:tc>
                <a:tc>
                  <a:txBody>
                    <a:bodyPr/>
                    <a:lstStyle/>
                    <a:p>
                      <a:pPr marL="0" marR="0" algn="just">
                        <a:lnSpc>
                          <a:spcPct val="110000"/>
                        </a:lnSpc>
                        <a:spcBef>
                          <a:spcPts val="0"/>
                        </a:spcBef>
                        <a:spcAft>
                          <a:spcPts val="600"/>
                        </a:spcAft>
                      </a:pPr>
                      <a:r>
                        <a:rPr lang="en-GB" sz="1800">
                          <a:effectLst/>
                        </a:rPr>
                        <a:t>Cave.</a:t>
                      </a:r>
                      <a:endParaRPr lang="en-US" sz="1800">
                        <a:effectLst/>
                        <a:latin typeface="Calibri"/>
                        <a:ea typeface="Times New Roman"/>
                        <a:cs typeface="Kalinga"/>
                      </a:endParaRPr>
                    </a:p>
                  </a:txBody>
                  <a:tcPr marL="68580" marR="68580" marT="0" marB="0"/>
                </a:tc>
                <a:tc>
                  <a:txBody>
                    <a:bodyPr/>
                    <a:lstStyle/>
                    <a:p>
                      <a:pPr marL="0" marR="0" algn="just">
                        <a:lnSpc>
                          <a:spcPct val="110000"/>
                        </a:lnSpc>
                        <a:spcBef>
                          <a:spcPts val="0"/>
                        </a:spcBef>
                        <a:spcAft>
                          <a:spcPts val="600"/>
                        </a:spcAft>
                      </a:pPr>
                      <a:r>
                        <a:rPr lang="en-GB" sz="1800" dirty="0" err="1">
                          <a:effectLst/>
                        </a:rPr>
                        <a:t>Ahabeso-Yilo</a:t>
                      </a:r>
                      <a:endParaRPr lang="en-US" sz="1800" dirty="0">
                        <a:effectLst/>
                        <a:latin typeface="Calibri"/>
                        <a:ea typeface="Times New Roman"/>
                        <a:cs typeface="Kalinga"/>
                      </a:endParaRPr>
                    </a:p>
                  </a:txBody>
                  <a:tcPr marL="68580" marR="68580" marT="0" marB="0"/>
                </a:tc>
              </a:tr>
              <a:tr h="741855">
                <a:tc>
                  <a:txBody>
                    <a:bodyPr/>
                    <a:lstStyle/>
                    <a:p>
                      <a:pPr marL="0" marR="0" algn="just">
                        <a:lnSpc>
                          <a:spcPct val="110000"/>
                        </a:lnSpc>
                        <a:spcBef>
                          <a:spcPts val="0"/>
                        </a:spcBef>
                        <a:spcAft>
                          <a:spcPts val="600"/>
                        </a:spcAft>
                      </a:pPr>
                      <a:r>
                        <a:rPr lang="en-GB" sz="1800">
                          <a:effectLst/>
                        </a:rPr>
                        <a:t> </a:t>
                      </a:r>
                      <a:endParaRPr lang="en-US" sz="1800">
                        <a:effectLst/>
                        <a:latin typeface="Calibri"/>
                        <a:ea typeface="Times New Roman"/>
                        <a:cs typeface="Kalinga"/>
                      </a:endParaRPr>
                    </a:p>
                  </a:txBody>
                  <a:tcPr marL="68580" marR="68580" marT="0" marB="0"/>
                </a:tc>
                <a:tc>
                  <a:txBody>
                    <a:bodyPr/>
                    <a:lstStyle/>
                    <a:p>
                      <a:pPr marL="0" marR="0" algn="l">
                        <a:lnSpc>
                          <a:spcPct val="150000"/>
                        </a:lnSpc>
                        <a:spcBef>
                          <a:spcPts val="0"/>
                        </a:spcBef>
                        <a:spcAft>
                          <a:spcPts val="600"/>
                        </a:spcAft>
                      </a:pPr>
                      <a:r>
                        <a:rPr lang="en-GB" sz="1800" dirty="0" smtClean="0">
                          <a:effectLst/>
                        </a:rPr>
                        <a:t>Stream With yellowish </a:t>
                      </a:r>
                      <a:r>
                        <a:rPr lang="en-GB" sz="1800" dirty="0">
                          <a:effectLst/>
                        </a:rPr>
                        <a:t>colour</a:t>
                      </a:r>
                      <a:endParaRPr lang="en-US" sz="1800" dirty="0">
                        <a:effectLst/>
                        <a:latin typeface="Calibri"/>
                        <a:ea typeface="Times New Roman"/>
                        <a:cs typeface="Kalinga"/>
                      </a:endParaRPr>
                    </a:p>
                  </a:txBody>
                  <a:tcPr marL="68580" marR="68580" marT="0" marB="0"/>
                </a:tc>
                <a:tc>
                  <a:txBody>
                    <a:bodyPr/>
                    <a:lstStyle/>
                    <a:p>
                      <a:pPr marL="0" marR="0" algn="just">
                        <a:lnSpc>
                          <a:spcPct val="110000"/>
                        </a:lnSpc>
                        <a:spcBef>
                          <a:spcPts val="0"/>
                        </a:spcBef>
                        <a:spcAft>
                          <a:spcPts val="600"/>
                        </a:spcAft>
                      </a:pPr>
                      <a:r>
                        <a:rPr lang="en-GB" sz="1800" dirty="0" err="1">
                          <a:effectLst/>
                        </a:rPr>
                        <a:t>Patso-tsebi</a:t>
                      </a:r>
                      <a:endParaRPr lang="en-US" sz="1800" dirty="0">
                        <a:effectLst/>
                        <a:latin typeface="Calibri"/>
                        <a:ea typeface="Times New Roman"/>
                        <a:cs typeface="Kalinga"/>
                      </a:endParaRPr>
                    </a:p>
                  </a:txBody>
                  <a:tcPr marL="68580" marR="68580" marT="0" marB="0"/>
                </a:tc>
              </a:tr>
            </a:tbl>
          </a:graphicData>
        </a:graphic>
      </p:graphicFrame>
      <p:sp>
        <p:nvSpPr>
          <p:cNvPr id="4" name="Subtitle 3"/>
          <p:cNvSpPr>
            <a:spLocks noGrp="1"/>
          </p:cNvSpPr>
          <p:nvPr>
            <p:ph type="subTitle" idx="1"/>
          </p:nvPr>
        </p:nvSpPr>
        <p:spPr>
          <a:xfrm>
            <a:off x="2971800" y="609600"/>
            <a:ext cx="5943600" cy="2209800"/>
          </a:xfrm>
        </p:spPr>
        <p:txBody>
          <a:bodyPr/>
          <a:lstStyle/>
          <a:p>
            <a:pPr algn="l"/>
            <a:r>
              <a:rPr lang="en-GB" sz="2000" dirty="0"/>
              <a:t>The table below shows the list of the tourist sites and their respective locations.</a:t>
            </a:r>
            <a:endParaRPr lang="en-US" sz="2000" dirty="0"/>
          </a:p>
          <a:p>
            <a:pPr algn="ctr"/>
            <a:endParaRPr lang="en-GB" sz="2000" b="1" cap="small" dirty="0"/>
          </a:p>
          <a:p>
            <a:pPr algn="ctr"/>
            <a:endParaRPr lang="en-GB" sz="2000" b="1" cap="small" dirty="0" smtClean="0"/>
          </a:p>
          <a:p>
            <a:pPr algn="ctr"/>
            <a:endParaRPr lang="en-GB" sz="2000" b="1" cap="small" dirty="0"/>
          </a:p>
          <a:p>
            <a:pPr algn="ctr"/>
            <a:r>
              <a:rPr lang="en-GB" sz="2000" b="1" cap="small" dirty="0" smtClean="0"/>
              <a:t>list </a:t>
            </a:r>
            <a:r>
              <a:rPr lang="en-GB" sz="2000" b="1" cap="small" dirty="0"/>
              <a:t>of underdeveloped tourist sites</a:t>
            </a:r>
            <a:endParaRPr lang="en-US" sz="2000" b="1" cap="small" dirty="0"/>
          </a:p>
          <a:p>
            <a:pPr lvl="0" algn="l"/>
            <a:endParaRPr lang="en-GB" sz="2000" dirty="0"/>
          </a:p>
          <a:p>
            <a:endParaRPr lang="en-US" dirty="0"/>
          </a:p>
        </p:txBody>
      </p:sp>
    </p:spTree>
    <p:extLst>
      <p:ext uri="{BB962C8B-B14F-4D97-AF65-F5344CB8AC3E}">
        <p14:creationId xmlns:p14="http://schemas.microsoft.com/office/powerpoint/2010/main" val="3944063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7400"/>
            <a:ext cx="2667000" cy="1524000"/>
          </a:xfrm>
        </p:spPr>
        <p:txBody>
          <a:bodyPr/>
          <a:lstStyle/>
          <a:p>
            <a:pPr algn="ctr"/>
            <a:r>
              <a:rPr lang="en-US" sz="2800" dirty="0" smtClean="0">
                <a:solidFill>
                  <a:srgbClr val="FF0000"/>
                </a:solidFill>
              </a:rPr>
              <a:t>ADVANTAGES / BENEFITS</a:t>
            </a:r>
            <a:endParaRPr lang="en-US" sz="2800" dirty="0">
              <a:solidFill>
                <a:srgbClr val="FF0000"/>
              </a:solidFill>
            </a:endParaRPr>
          </a:p>
        </p:txBody>
      </p:sp>
      <p:sp>
        <p:nvSpPr>
          <p:cNvPr id="3" name="Subtitle 2"/>
          <p:cNvSpPr>
            <a:spLocks noGrp="1"/>
          </p:cNvSpPr>
          <p:nvPr>
            <p:ph type="subTitle" idx="1"/>
          </p:nvPr>
        </p:nvSpPr>
        <p:spPr>
          <a:xfrm>
            <a:off x="2895600" y="304800"/>
            <a:ext cx="6019800" cy="6248400"/>
          </a:xfrm>
        </p:spPr>
        <p:txBody>
          <a:bodyPr>
            <a:noAutofit/>
          </a:bodyPr>
          <a:lstStyle/>
          <a:p>
            <a:pPr algn="l"/>
            <a:r>
              <a:rPr lang="en-US" sz="2800" dirty="0" smtClean="0"/>
              <a:t>ADVANTAGES:</a:t>
            </a:r>
          </a:p>
          <a:p>
            <a:pPr algn="l"/>
            <a:r>
              <a:rPr lang="en-US" sz="2800" dirty="0" smtClean="0"/>
              <a:t>Preserving heritage, wildlife folklore, way of life, reduction of poverty, preservation, housing and overall being</a:t>
            </a:r>
          </a:p>
          <a:p>
            <a:pPr algn="l"/>
            <a:endParaRPr lang="en-US" sz="2800" dirty="0" smtClean="0"/>
          </a:p>
          <a:p>
            <a:pPr algn="l"/>
            <a:r>
              <a:rPr lang="en-US" sz="2800" dirty="0" smtClean="0"/>
              <a:t>BENEFITS:</a:t>
            </a:r>
          </a:p>
          <a:p>
            <a:pPr algn="l"/>
            <a:r>
              <a:rPr lang="en-US" sz="2800" dirty="0" smtClean="0"/>
              <a:t>Improve of local infrastructure,</a:t>
            </a:r>
          </a:p>
          <a:p>
            <a:pPr algn="l"/>
            <a:r>
              <a:rPr lang="en-US" sz="2800" dirty="0" smtClean="0"/>
              <a:t>Branding of country and </a:t>
            </a:r>
            <a:r>
              <a:rPr lang="en-US" sz="2800" dirty="0" err="1" smtClean="0"/>
              <a:t>Yilo</a:t>
            </a:r>
            <a:r>
              <a:rPr lang="en-US" sz="2800" dirty="0" smtClean="0"/>
              <a:t>,</a:t>
            </a:r>
          </a:p>
          <a:p>
            <a:pPr algn="l"/>
            <a:r>
              <a:rPr lang="en-US" sz="2800" dirty="0" smtClean="0"/>
              <a:t>Foreign exchange,</a:t>
            </a:r>
          </a:p>
          <a:p>
            <a:pPr algn="l"/>
            <a:r>
              <a:rPr lang="en-US" sz="2800" dirty="0" smtClean="0"/>
              <a:t>Change of attitude and behavior,</a:t>
            </a:r>
          </a:p>
          <a:p>
            <a:pPr algn="l"/>
            <a:r>
              <a:rPr lang="en-US" sz="2800" dirty="0" smtClean="0"/>
              <a:t>Revitalization of </a:t>
            </a:r>
            <a:r>
              <a:rPr lang="en-US" sz="2800" dirty="0" err="1" smtClean="0"/>
              <a:t>Yilo</a:t>
            </a:r>
            <a:r>
              <a:rPr lang="en-US" sz="2800" dirty="0" smtClean="0"/>
              <a:t> city and more.</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2667000" cy="1066800"/>
          </a:xfrm>
        </p:spPr>
        <p:txBody>
          <a:bodyPr/>
          <a:lstStyle/>
          <a:p>
            <a:pPr algn="ctr"/>
            <a:r>
              <a:rPr lang="en-US" sz="3200" dirty="0" smtClean="0">
                <a:solidFill>
                  <a:srgbClr val="FF0000"/>
                </a:solidFill>
                <a:effectLst>
                  <a:outerShdw blurRad="38100" dist="38100" dir="2700000" algn="tl">
                    <a:srgbClr val="000000">
                      <a:alpha val="43137"/>
                    </a:srgbClr>
                  </a:outerShdw>
                </a:effectLst>
              </a:rPr>
              <a:t>TOURISM PRODUCT </a:t>
            </a:r>
            <a:r>
              <a:rPr lang="en-US" sz="2800" dirty="0" smtClean="0">
                <a:solidFill>
                  <a:srgbClr val="FF0000"/>
                </a:solidFill>
                <a:effectLst>
                  <a:outerShdw blurRad="38100" dist="38100" dir="2700000" algn="tl">
                    <a:srgbClr val="000000">
                      <a:alpha val="43137"/>
                    </a:srgbClr>
                  </a:outerShdw>
                </a:effectLst>
              </a:rPr>
              <a:t>DEVELOPMENT</a:t>
            </a:r>
            <a:endParaRPr lang="en-US" sz="2800"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895600" y="152400"/>
            <a:ext cx="6019800" cy="6705600"/>
          </a:xfrm>
        </p:spPr>
        <p:txBody>
          <a:bodyPr>
            <a:noAutofit/>
          </a:bodyPr>
          <a:lstStyle/>
          <a:p>
            <a:pPr algn="l"/>
            <a:r>
              <a:rPr lang="en-US" sz="3000" dirty="0" smtClean="0"/>
              <a:t>Tourism product is a service packaged for people of all kinds to purchase while visiting a new destination.</a:t>
            </a:r>
          </a:p>
          <a:p>
            <a:pPr algn="l"/>
            <a:endParaRPr lang="en-US" sz="3000" dirty="0" smtClean="0"/>
          </a:p>
          <a:p>
            <a:pPr algn="l"/>
            <a:r>
              <a:rPr lang="en-US" sz="3000" dirty="0" smtClean="0"/>
              <a:t>These will help visitors to explore the destinations they are visiting by offering them the chance to view and experience attraction.</a:t>
            </a:r>
          </a:p>
          <a:p>
            <a:pPr algn="l"/>
            <a:endParaRPr lang="en-US" sz="3000" dirty="0" smtClean="0"/>
          </a:p>
          <a:p>
            <a:pPr algn="l"/>
            <a:r>
              <a:rPr lang="en-US" sz="3000" dirty="0" err="1" smtClean="0"/>
              <a:t>Eg</a:t>
            </a:r>
            <a:r>
              <a:rPr lang="en-US" sz="3000" dirty="0" smtClean="0"/>
              <a:t>. Mounting Biking Tours for active cyclists, Hiking, Theme park development, Golfing etc.</a:t>
            </a:r>
            <a:endParaRPr lang="en-US" sz="3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2667000" cy="1066800"/>
          </a:xfrm>
        </p:spPr>
        <p:txBody>
          <a:bodyPr/>
          <a:lstStyle/>
          <a:p>
            <a:pPr algn="ctr"/>
            <a:r>
              <a:rPr lang="en-US" sz="3200" dirty="0" smtClean="0">
                <a:solidFill>
                  <a:srgbClr val="FF0000"/>
                </a:solidFill>
                <a:effectLst>
                  <a:outerShdw blurRad="38100" dist="38100" dir="2700000" algn="tl">
                    <a:srgbClr val="000000">
                      <a:alpha val="43137"/>
                    </a:srgbClr>
                  </a:outerShdw>
                </a:effectLst>
              </a:rPr>
              <a:t>PICTURES</a:t>
            </a:r>
            <a:endParaRPr lang="en-US" sz="2800" dirty="0">
              <a:solidFill>
                <a:srgbClr val="FF0000"/>
              </a:solidFill>
              <a:effectLst>
                <a:outerShdw blurRad="38100" dist="38100" dir="2700000" algn="tl">
                  <a:srgbClr val="000000">
                    <a:alpha val="43137"/>
                  </a:srgbClr>
                </a:outerShdw>
              </a:effectLst>
            </a:endParaRPr>
          </a:p>
        </p:txBody>
      </p:sp>
      <p:pic>
        <p:nvPicPr>
          <p:cNvPr id="1029" name="Picture 5" descr="C:\Users\KORMOH\Desktop\New folder (7)\New folder\IMG-20221215-WA0008.jpg"/>
          <p:cNvPicPr>
            <a:picLocks noChangeAspect="1" noChangeArrowheads="1"/>
          </p:cNvPicPr>
          <p:nvPr/>
        </p:nvPicPr>
        <p:blipFill>
          <a:blip r:embed="rId2"/>
          <a:srcRect/>
          <a:stretch>
            <a:fillRect/>
          </a:stretch>
        </p:blipFill>
        <p:spPr bwMode="auto">
          <a:xfrm>
            <a:off x="2819400" y="1219200"/>
            <a:ext cx="6172201" cy="41148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2667000" cy="1066800"/>
          </a:xfrm>
        </p:spPr>
        <p:txBody>
          <a:bodyPr/>
          <a:lstStyle/>
          <a:p>
            <a:pPr algn="ctr"/>
            <a:r>
              <a:rPr lang="en-US" sz="3200" dirty="0" smtClean="0">
                <a:solidFill>
                  <a:srgbClr val="FF0000"/>
                </a:solidFill>
                <a:effectLst>
                  <a:outerShdw blurRad="38100" dist="38100" dir="2700000" algn="tl">
                    <a:srgbClr val="000000">
                      <a:alpha val="43137"/>
                    </a:srgbClr>
                  </a:outerShdw>
                </a:effectLst>
              </a:rPr>
              <a:t>PICTURES</a:t>
            </a:r>
            <a:endParaRPr lang="en-US" sz="2800" dirty="0">
              <a:solidFill>
                <a:srgbClr val="FF0000"/>
              </a:solidFill>
              <a:effectLst>
                <a:outerShdw blurRad="38100" dist="38100" dir="2700000" algn="tl">
                  <a:srgbClr val="000000">
                    <a:alpha val="43137"/>
                  </a:srgbClr>
                </a:outerShdw>
              </a:effectLst>
            </a:endParaRPr>
          </a:p>
        </p:txBody>
      </p:sp>
      <p:pic>
        <p:nvPicPr>
          <p:cNvPr id="1030" name="Picture 6" descr="C:\Users\KORMOH\Desktop\New folder (7)\New folder\IMG-20221215-WA0010.jpg"/>
          <p:cNvPicPr>
            <a:picLocks noChangeAspect="1" noChangeArrowheads="1"/>
          </p:cNvPicPr>
          <p:nvPr/>
        </p:nvPicPr>
        <p:blipFill>
          <a:blip r:embed="rId2"/>
          <a:srcRect/>
          <a:stretch>
            <a:fillRect/>
          </a:stretch>
        </p:blipFill>
        <p:spPr bwMode="auto">
          <a:xfrm>
            <a:off x="2895600" y="1371600"/>
            <a:ext cx="5943600" cy="39624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2667000" cy="1066800"/>
          </a:xfrm>
        </p:spPr>
        <p:txBody>
          <a:bodyPr/>
          <a:lstStyle/>
          <a:p>
            <a:pPr algn="ctr"/>
            <a:r>
              <a:rPr lang="en-US" sz="3200" dirty="0" smtClean="0">
                <a:solidFill>
                  <a:srgbClr val="FF0000"/>
                </a:solidFill>
                <a:effectLst>
                  <a:outerShdw blurRad="38100" dist="38100" dir="2700000" algn="tl">
                    <a:srgbClr val="000000">
                      <a:alpha val="43137"/>
                    </a:srgbClr>
                  </a:outerShdw>
                </a:effectLst>
              </a:rPr>
              <a:t>PICTURES</a:t>
            </a:r>
            <a:endParaRPr lang="en-US" sz="2800" dirty="0">
              <a:solidFill>
                <a:srgbClr val="FF0000"/>
              </a:solidFill>
              <a:effectLst>
                <a:outerShdw blurRad="38100" dist="38100" dir="2700000" algn="tl">
                  <a:srgbClr val="000000">
                    <a:alpha val="43137"/>
                  </a:srgbClr>
                </a:outerShdw>
              </a:effectLst>
            </a:endParaRPr>
          </a:p>
        </p:txBody>
      </p:sp>
      <p:pic>
        <p:nvPicPr>
          <p:cNvPr id="1028" name="Picture 4" descr="C:\Users\KORMOH\Desktop\New folder (7)\New folder\IMG-20221215-WA0041.jpg"/>
          <p:cNvPicPr>
            <a:picLocks noChangeAspect="1" noChangeArrowheads="1"/>
          </p:cNvPicPr>
          <p:nvPr/>
        </p:nvPicPr>
        <p:blipFill>
          <a:blip r:embed="rId2"/>
          <a:srcRect/>
          <a:stretch>
            <a:fillRect/>
          </a:stretch>
        </p:blipFill>
        <p:spPr bwMode="auto">
          <a:xfrm>
            <a:off x="3733800" y="381000"/>
            <a:ext cx="4140200" cy="62103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2667000" cy="1066800"/>
          </a:xfrm>
        </p:spPr>
        <p:txBody>
          <a:bodyPr/>
          <a:lstStyle/>
          <a:p>
            <a:pPr algn="ctr"/>
            <a:r>
              <a:rPr lang="en-US" sz="3200" dirty="0" smtClean="0">
                <a:solidFill>
                  <a:srgbClr val="FF0000"/>
                </a:solidFill>
                <a:effectLst>
                  <a:outerShdw blurRad="38100" dist="38100" dir="2700000" algn="tl">
                    <a:srgbClr val="000000">
                      <a:alpha val="43137"/>
                    </a:srgbClr>
                  </a:outerShdw>
                </a:effectLst>
              </a:rPr>
              <a:t>PICTURES</a:t>
            </a:r>
            <a:endParaRPr lang="en-US" sz="2800" dirty="0">
              <a:solidFill>
                <a:srgbClr val="FF0000"/>
              </a:solidFill>
              <a:effectLst>
                <a:outerShdw blurRad="38100" dist="38100" dir="2700000" algn="tl">
                  <a:srgbClr val="000000">
                    <a:alpha val="43137"/>
                  </a:srgbClr>
                </a:outerShdw>
              </a:effectLst>
            </a:endParaRPr>
          </a:p>
        </p:txBody>
      </p:sp>
      <p:pic>
        <p:nvPicPr>
          <p:cNvPr id="1035" name="Picture 11" descr="C:\Users\KORMOH\Desktop\New folder (7)\New folder\IMG-20221215-WA0031.jpg"/>
          <p:cNvPicPr>
            <a:picLocks noChangeAspect="1" noChangeArrowheads="1"/>
          </p:cNvPicPr>
          <p:nvPr/>
        </p:nvPicPr>
        <p:blipFill>
          <a:blip r:embed="rId2"/>
          <a:srcRect/>
          <a:stretch>
            <a:fillRect/>
          </a:stretch>
        </p:blipFill>
        <p:spPr bwMode="auto">
          <a:xfrm>
            <a:off x="3962400" y="304800"/>
            <a:ext cx="4114800" cy="61722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2667000" cy="1066800"/>
          </a:xfrm>
        </p:spPr>
        <p:txBody>
          <a:bodyPr/>
          <a:lstStyle/>
          <a:p>
            <a:pPr algn="ctr"/>
            <a:r>
              <a:rPr lang="en-US" sz="3200" dirty="0" smtClean="0">
                <a:solidFill>
                  <a:srgbClr val="FF0000"/>
                </a:solidFill>
                <a:effectLst>
                  <a:outerShdw blurRad="38100" dist="38100" dir="2700000" algn="tl">
                    <a:srgbClr val="000000">
                      <a:alpha val="43137"/>
                    </a:srgbClr>
                  </a:outerShdw>
                </a:effectLst>
              </a:rPr>
              <a:t>PICTURES</a:t>
            </a:r>
            <a:endParaRPr lang="en-US" sz="2800" dirty="0">
              <a:solidFill>
                <a:srgbClr val="FF0000"/>
              </a:solidFill>
              <a:effectLst>
                <a:outerShdw blurRad="38100" dist="38100" dir="2700000" algn="tl">
                  <a:srgbClr val="000000">
                    <a:alpha val="43137"/>
                  </a:srgbClr>
                </a:outerShdw>
              </a:effectLst>
            </a:endParaRPr>
          </a:p>
        </p:txBody>
      </p:sp>
      <p:pic>
        <p:nvPicPr>
          <p:cNvPr id="1034" name="Picture 10" descr="C:\Users\KORMOH\Desktop\New folder (7)\New folder\IMG-20221215-WA0029.jpg"/>
          <p:cNvPicPr>
            <a:picLocks noChangeAspect="1" noChangeArrowheads="1"/>
          </p:cNvPicPr>
          <p:nvPr/>
        </p:nvPicPr>
        <p:blipFill>
          <a:blip r:embed="rId2"/>
          <a:srcRect/>
          <a:stretch>
            <a:fillRect/>
          </a:stretch>
        </p:blipFill>
        <p:spPr bwMode="auto">
          <a:xfrm>
            <a:off x="3886200" y="533400"/>
            <a:ext cx="3962400" cy="59436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2667000" cy="1066800"/>
          </a:xfrm>
        </p:spPr>
        <p:txBody>
          <a:bodyPr/>
          <a:lstStyle/>
          <a:p>
            <a:pPr algn="ctr"/>
            <a:r>
              <a:rPr lang="en-US" sz="3200" dirty="0" smtClean="0">
                <a:solidFill>
                  <a:srgbClr val="FF0000"/>
                </a:solidFill>
                <a:effectLst>
                  <a:outerShdw blurRad="38100" dist="38100" dir="2700000" algn="tl">
                    <a:srgbClr val="000000">
                      <a:alpha val="43137"/>
                    </a:srgbClr>
                  </a:outerShdw>
                </a:effectLst>
              </a:rPr>
              <a:t>PICTURES</a:t>
            </a:r>
            <a:endParaRPr lang="en-US" sz="2800" dirty="0">
              <a:solidFill>
                <a:srgbClr val="FF0000"/>
              </a:solidFill>
              <a:effectLst>
                <a:outerShdw blurRad="38100" dist="38100" dir="2700000" algn="tl">
                  <a:srgbClr val="000000">
                    <a:alpha val="43137"/>
                  </a:srgbClr>
                </a:outerShdw>
              </a:effectLst>
            </a:endParaRPr>
          </a:p>
        </p:txBody>
      </p:sp>
      <p:pic>
        <p:nvPicPr>
          <p:cNvPr id="1037" name="Picture 13" descr="C:\Users\KORMOH\Desktop\New folder (7)\New folder\New folder\Screenshot_20221219-194125.png"/>
          <p:cNvPicPr>
            <a:picLocks noChangeAspect="1" noChangeArrowheads="1"/>
          </p:cNvPicPr>
          <p:nvPr/>
        </p:nvPicPr>
        <p:blipFill>
          <a:blip r:embed="rId2"/>
          <a:srcRect/>
          <a:stretch>
            <a:fillRect/>
          </a:stretch>
        </p:blipFill>
        <p:spPr bwMode="auto">
          <a:xfrm>
            <a:off x="2895600" y="457200"/>
            <a:ext cx="5640956" cy="60960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2667000" cy="1066800"/>
          </a:xfrm>
        </p:spPr>
        <p:txBody>
          <a:bodyPr/>
          <a:lstStyle/>
          <a:p>
            <a:pPr algn="ctr"/>
            <a:r>
              <a:rPr lang="en-US" sz="3200" dirty="0" smtClean="0">
                <a:solidFill>
                  <a:srgbClr val="FF0000"/>
                </a:solidFill>
                <a:effectLst>
                  <a:outerShdw blurRad="38100" dist="38100" dir="2700000" algn="tl">
                    <a:srgbClr val="000000">
                      <a:alpha val="43137"/>
                    </a:srgbClr>
                  </a:outerShdw>
                </a:effectLst>
              </a:rPr>
              <a:t>PICTURES</a:t>
            </a:r>
            <a:endParaRPr lang="en-US" sz="2800" dirty="0">
              <a:solidFill>
                <a:srgbClr val="FF0000"/>
              </a:solidFill>
              <a:effectLst>
                <a:outerShdw blurRad="38100" dist="38100" dir="2700000" algn="tl">
                  <a:srgbClr val="000000">
                    <a:alpha val="43137"/>
                  </a:srgbClr>
                </a:outerShdw>
              </a:effectLst>
            </a:endParaRPr>
          </a:p>
        </p:txBody>
      </p:sp>
      <p:pic>
        <p:nvPicPr>
          <p:cNvPr id="1036" name="Picture 12" descr="C:\Users\KORMOH\Desktop\New folder (7)\New folder\New folder\Screenshot_20221219-193648.png"/>
          <p:cNvPicPr>
            <a:picLocks noChangeAspect="1" noChangeArrowheads="1"/>
          </p:cNvPicPr>
          <p:nvPr/>
        </p:nvPicPr>
        <p:blipFill>
          <a:blip r:embed="rId2"/>
          <a:srcRect/>
          <a:stretch>
            <a:fillRect/>
          </a:stretch>
        </p:blipFill>
        <p:spPr bwMode="auto">
          <a:xfrm>
            <a:off x="2956286" y="1076326"/>
            <a:ext cx="5951941" cy="3724274"/>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95600"/>
            <a:ext cx="2057400" cy="533400"/>
          </a:xfrm>
        </p:spPr>
        <p:txBody>
          <a:bodyPr/>
          <a:lstStyle/>
          <a:p>
            <a:r>
              <a:rPr lang="en-US" sz="3200" dirty="0" smtClean="0">
                <a:solidFill>
                  <a:srgbClr val="FF0000"/>
                </a:solidFill>
                <a:effectLst>
                  <a:outerShdw blurRad="38100" dist="38100" dir="2700000" algn="tl">
                    <a:srgbClr val="000000">
                      <a:alpha val="43137"/>
                    </a:srgbClr>
                  </a:outerShdw>
                </a:effectLst>
              </a:rPr>
              <a:t>CONTENT</a:t>
            </a:r>
            <a:endParaRPr lang="en-US" sz="3200" b="1" u="sng"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895600" y="228600"/>
            <a:ext cx="5943600" cy="6705600"/>
          </a:xfrm>
        </p:spPr>
        <p:txBody>
          <a:bodyPr>
            <a:noAutofit/>
          </a:bodyPr>
          <a:lstStyle/>
          <a:p>
            <a:pPr marL="342900" indent="-342900" algn="l">
              <a:buClr>
                <a:schemeClr val="accent4">
                  <a:lumMod val="20000"/>
                  <a:lumOff val="80000"/>
                </a:schemeClr>
              </a:buClr>
              <a:buFont typeface="Wingdings" pitchFamily="2" charset="2"/>
              <a:buChar char="q"/>
            </a:pPr>
            <a:r>
              <a:rPr lang="en-US" b="1" dirty="0" smtClean="0">
                <a:effectLst>
                  <a:outerShdw blurRad="38100" dist="38100" dir="2700000" algn="tl">
                    <a:srgbClr val="000000">
                      <a:alpha val="43137"/>
                    </a:srgbClr>
                  </a:outerShdw>
                </a:effectLst>
              </a:rPr>
              <a:t>PERSONAL INTRODUCTION</a:t>
            </a:r>
          </a:p>
          <a:p>
            <a:pPr marL="342900" indent="-342900" algn="l">
              <a:buClr>
                <a:schemeClr val="accent4">
                  <a:lumMod val="20000"/>
                  <a:lumOff val="80000"/>
                </a:schemeClr>
              </a:buClr>
              <a:buFont typeface="Wingdings" pitchFamily="2" charset="2"/>
              <a:buChar char="q"/>
            </a:pPr>
            <a:r>
              <a:rPr lang="en-US" b="1" dirty="0" smtClean="0">
                <a:effectLst>
                  <a:outerShdw blurRad="38100" dist="38100" dir="2700000" algn="tl">
                    <a:srgbClr val="000000">
                      <a:alpha val="43137"/>
                    </a:srgbClr>
                  </a:outerShdw>
                </a:effectLst>
              </a:rPr>
              <a:t>WHAT IS TOURISM</a:t>
            </a:r>
          </a:p>
          <a:p>
            <a:pPr marL="342900" indent="-342900" algn="l">
              <a:buClr>
                <a:schemeClr val="accent4">
                  <a:lumMod val="20000"/>
                  <a:lumOff val="80000"/>
                </a:schemeClr>
              </a:buClr>
              <a:buFont typeface="Wingdings" pitchFamily="2" charset="2"/>
              <a:buChar char="q"/>
            </a:pPr>
            <a:r>
              <a:rPr lang="en-US" b="1" dirty="0" smtClean="0">
                <a:effectLst>
                  <a:outerShdw blurRad="38100" dist="38100" dir="2700000" algn="tl">
                    <a:srgbClr val="000000">
                      <a:alpha val="43137"/>
                    </a:srgbClr>
                  </a:outerShdw>
                </a:effectLst>
              </a:rPr>
              <a:t>TOURISM POTENTIAL IN YILO</a:t>
            </a:r>
          </a:p>
          <a:p>
            <a:pPr marL="342900" indent="-342900" algn="l">
              <a:buClr>
                <a:schemeClr val="accent4">
                  <a:lumMod val="20000"/>
                  <a:lumOff val="80000"/>
                </a:schemeClr>
              </a:buClr>
              <a:buFont typeface="Wingdings" pitchFamily="2" charset="2"/>
              <a:buChar char="q"/>
            </a:pPr>
            <a:r>
              <a:rPr lang="en-US" b="1" dirty="0" smtClean="0">
                <a:effectLst>
                  <a:outerShdw blurRad="38100" dist="38100" dir="2700000" algn="tl">
                    <a:srgbClr val="000000">
                      <a:alpha val="43137"/>
                    </a:srgbClr>
                  </a:outerShdw>
                </a:effectLst>
              </a:rPr>
              <a:t>ADVANTAGES / BENEFITS IN TOURISM</a:t>
            </a:r>
          </a:p>
          <a:p>
            <a:pPr marL="342900" indent="-342900" algn="l">
              <a:buClr>
                <a:schemeClr val="accent4">
                  <a:lumMod val="20000"/>
                  <a:lumOff val="80000"/>
                </a:schemeClr>
              </a:buClr>
              <a:buFont typeface="Wingdings" pitchFamily="2" charset="2"/>
              <a:buChar char="q"/>
            </a:pPr>
            <a:r>
              <a:rPr lang="en-US" b="1" dirty="0" smtClean="0">
                <a:effectLst>
                  <a:outerShdw blurRad="38100" dist="38100" dir="2700000" algn="tl">
                    <a:srgbClr val="000000">
                      <a:alpha val="43137"/>
                    </a:srgbClr>
                  </a:outerShdw>
                </a:effectLst>
              </a:rPr>
              <a:t>TOURISM PRODUCT DEVELOPMENT</a:t>
            </a:r>
          </a:p>
          <a:p>
            <a:pPr marL="342900" indent="-342900" algn="l">
              <a:buClr>
                <a:schemeClr val="accent4">
                  <a:lumMod val="20000"/>
                  <a:lumOff val="80000"/>
                </a:schemeClr>
              </a:buClr>
              <a:buFont typeface="Wingdings" pitchFamily="2" charset="2"/>
              <a:buChar char="q"/>
            </a:pPr>
            <a:r>
              <a:rPr lang="en-US" b="1" dirty="0" smtClean="0">
                <a:effectLst>
                  <a:outerShdw blurRad="38100" dist="38100" dir="2700000" algn="tl">
                    <a:srgbClr val="000000">
                      <a:alpha val="43137"/>
                    </a:srgbClr>
                  </a:outerShdw>
                </a:effectLst>
              </a:rPr>
              <a:t>TOURISM SITES AND DESTINATIONS IN         </a:t>
            </a:r>
          </a:p>
          <a:p>
            <a:pPr marL="342900" indent="-342900" algn="l">
              <a:buClr>
                <a:schemeClr val="accent4">
                  <a:lumMod val="20000"/>
                  <a:lumOff val="80000"/>
                </a:schemeClr>
              </a:buClr>
              <a:buFont typeface="Wingdings" pitchFamily="2" charset="2"/>
              <a:buChar char="q"/>
            </a:pPr>
            <a:r>
              <a:rPr lang="en-US" b="1" dirty="0" smtClean="0">
                <a:effectLst>
                  <a:outerShdw blurRad="38100" dist="38100" dir="2700000" algn="tl">
                    <a:srgbClr val="000000">
                      <a:alpha val="43137"/>
                    </a:srgbClr>
                  </a:outerShdw>
                </a:effectLst>
              </a:rPr>
              <a:t>   PICTURES</a:t>
            </a:r>
          </a:p>
          <a:p>
            <a:pPr marL="342900" indent="-342900" algn="l">
              <a:buClr>
                <a:schemeClr val="accent4">
                  <a:lumMod val="20000"/>
                  <a:lumOff val="80000"/>
                </a:schemeClr>
              </a:buClr>
              <a:buFont typeface="Wingdings" pitchFamily="2" charset="2"/>
              <a:buChar char="q"/>
            </a:pPr>
            <a:r>
              <a:rPr lang="en-US" b="1" dirty="0" smtClean="0">
                <a:effectLst>
                  <a:outerShdw blurRad="38100" dist="38100" dir="2700000" algn="tl">
                    <a:srgbClr val="000000">
                      <a:alpha val="43137"/>
                    </a:srgbClr>
                  </a:outerShdw>
                </a:effectLst>
              </a:rPr>
              <a:t>GOVERNMENT SUPPORT</a:t>
            </a:r>
          </a:p>
          <a:p>
            <a:pPr marL="342900" indent="-342900" algn="l">
              <a:buClr>
                <a:schemeClr val="accent4">
                  <a:lumMod val="20000"/>
                  <a:lumOff val="80000"/>
                </a:schemeClr>
              </a:buClr>
              <a:buFont typeface="Wingdings" pitchFamily="2" charset="2"/>
              <a:buChar char="q"/>
            </a:pPr>
            <a:r>
              <a:rPr lang="en-US" b="1" dirty="0" smtClean="0">
                <a:effectLst>
                  <a:outerShdw blurRad="38100" dist="38100" dir="2700000" algn="tl">
                    <a:srgbClr val="000000">
                      <a:alpha val="43137"/>
                    </a:srgbClr>
                  </a:outerShdw>
                </a:effectLst>
              </a:rPr>
              <a:t>IMPROVEMENT SO FAR</a:t>
            </a:r>
          </a:p>
          <a:p>
            <a:pPr marL="342900" indent="-342900" algn="l">
              <a:buClr>
                <a:schemeClr val="accent4">
                  <a:lumMod val="20000"/>
                  <a:lumOff val="80000"/>
                </a:schemeClr>
              </a:buClr>
              <a:buFont typeface="Wingdings" pitchFamily="2" charset="2"/>
              <a:buChar char="q"/>
            </a:pPr>
            <a:r>
              <a:rPr lang="en-US" b="1" dirty="0" smtClean="0">
                <a:effectLst>
                  <a:outerShdw blurRad="38100" dist="38100" dir="2700000" algn="tl">
                    <a:srgbClr val="000000">
                      <a:alpha val="43137"/>
                    </a:srgbClr>
                  </a:outerShdw>
                </a:effectLst>
              </a:rPr>
              <a:t>FINANCIAL  ANALYSIS / REVENUE</a:t>
            </a:r>
          </a:p>
          <a:p>
            <a:pPr marL="342900" indent="-342900" algn="l">
              <a:buClr>
                <a:schemeClr val="accent4">
                  <a:lumMod val="20000"/>
                  <a:lumOff val="80000"/>
                </a:schemeClr>
              </a:buClr>
              <a:buFont typeface="Wingdings" pitchFamily="2" charset="2"/>
              <a:buChar char="q"/>
            </a:pPr>
            <a:r>
              <a:rPr lang="en-US" b="1" dirty="0" smtClean="0">
                <a:effectLst>
                  <a:outerShdw blurRad="38100" dist="38100" dir="2700000" algn="tl">
                    <a:srgbClr val="000000">
                      <a:alpha val="43137"/>
                    </a:srgbClr>
                  </a:outerShdw>
                </a:effectLst>
              </a:rPr>
              <a:t>MODERN TOURISM MODEL </a:t>
            </a:r>
          </a:p>
          <a:p>
            <a:pPr marL="342900" indent="-342900" algn="l">
              <a:buClr>
                <a:schemeClr val="accent4">
                  <a:lumMod val="20000"/>
                  <a:lumOff val="80000"/>
                </a:schemeClr>
              </a:buClr>
              <a:buFont typeface="Wingdings" pitchFamily="2" charset="2"/>
              <a:buChar char="q"/>
            </a:pPr>
            <a:r>
              <a:rPr lang="en-US" b="1" dirty="0" smtClean="0">
                <a:effectLst>
                  <a:outerShdw blurRad="38100" dist="38100" dir="2700000" algn="tl">
                    <a:srgbClr val="000000">
                      <a:alpha val="43137"/>
                    </a:srgbClr>
                  </a:outerShdw>
                </a:effectLst>
              </a:rPr>
              <a:t>    (CONTENPORARY STRATEGIES)</a:t>
            </a:r>
          </a:p>
          <a:p>
            <a:pPr marL="342900" indent="-342900" algn="l">
              <a:buClr>
                <a:schemeClr val="accent4">
                  <a:lumMod val="20000"/>
                  <a:lumOff val="80000"/>
                </a:schemeClr>
              </a:buClr>
              <a:buFont typeface="Wingdings" pitchFamily="2" charset="2"/>
              <a:buChar char="q"/>
            </a:pPr>
            <a:r>
              <a:rPr lang="en-US" b="1" dirty="0" smtClean="0">
                <a:effectLst>
                  <a:outerShdw blurRad="38100" dist="38100" dir="2700000" algn="tl">
                    <a:srgbClr val="000000">
                      <a:alpha val="43137"/>
                    </a:srgbClr>
                  </a:outerShdw>
                </a:effectLst>
              </a:rPr>
              <a:t>CHALLENGIES FACING YILO TOURISM </a:t>
            </a:r>
          </a:p>
          <a:p>
            <a:pPr marL="342900" indent="-342900" algn="l">
              <a:buClr>
                <a:schemeClr val="accent4">
                  <a:lumMod val="20000"/>
                  <a:lumOff val="80000"/>
                </a:schemeClr>
              </a:buClr>
              <a:buFont typeface="Wingdings" pitchFamily="2" charset="2"/>
              <a:buChar char="q"/>
            </a:pPr>
            <a:r>
              <a:rPr lang="en-US" b="1" dirty="0" smtClean="0">
                <a:effectLst>
                  <a:outerShdw blurRad="38100" dist="38100" dir="2700000" algn="tl">
                    <a:srgbClr val="000000">
                      <a:alpha val="43137"/>
                    </a:srgbClr>
                  </a:outerShdw>
                </a:effectLst>
              </a:rPr>
              <a:t>    MARKET</a:t>
            </a:r>
          </a:p>
          <a:p>
            <a:pPr marL="342900" indent="-342900" algn="l">
              <a:buClr>
                <a:schemeClr val="accent4">
                  <a:lumMod val="20000"/>
                  <a:lumOff val="80000"/>
                </a:schemeClr>
              </a:buClr>
              <a:buFont typeface="Wingdings" pitchFamily="2" charset="2"/>
              <a:buChar char="q"/>
            </a:pPr>
            <a:r>
              <a:rPr lang="en-US" b="1" dirty="0" smtClean="0">
                <a:effectLst>
                  <a:outerShdw blurRad="38100" dist="38100" dir="2700000" algn="tl">
                    <a:srgbClr val="000000">
                      <a:alpha val="43137"/>
                    </a:srgbClr>
                  </a:outerShdw>
                </a:effectLst>
              </a:rPr>
              <a:t>WAY FORWARD / SUGGESTIONS</a:t>
            </a:r>
          </a:p>
          <a:p>
            <a:pPr marL="342900" indent="-342900" algn="l">
              <a:buClr>
                <a:schemeClr val="accent4">
                  <a:lumMod val="20000"/>
                  <a:lumOff val="80000"/>
                </a:schemeClr>
              </a:buClr>
              <a:buFont typeface="Wingdings" pitchFamily="2" charset="2"/>
              <a:buChar char="q"/>
            </a:pPr>
            <a:r>
              <a:rPr lang="en-US" b="1" dirty="0" smtClean="0">
                <a:effectLst>
                  <a:outerShdw blurRad="38100" dist="38100" dir="2700000" algn="tl">
                    <a:srgbClr val="000000">
                      <a:alpha val="43137"/>
                    </a:srgbClr>
                  </a:outerShdw>
                </a:effectLst>
              </a:rPr>
              <a:t>CONCLUSIONS</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514600"/>
            <a:ext cx="2667000" cy="1066800"/>
          </a:xfrm>
        </p:spPr>
        <p:txBody>
          <a:bodyPr/>
          <a:lstStyle/>
          <a:p>
            <a:pPr algn="ctr"/>
            <a:r>
              <a:rPr lang="en-US" sz="3200" dirty="0" smtClean="0">
                <a:solidFill>
                  <a:srgbClr val="FF0000"/>
                </a:solidFill>
                <a:effectLst>
                  <a:outerShdw blurRad="38100" dist="38100" dir="2700000" algn="tl">
                    <a:srgbClr val="000000">
                      <a:alpha val="43137"/>
                    </a:srgbClr>
                  </a:outerShdw>
                </a:effectLst>
              </a:rPr>
              <a:t>PICTURES</a:t>
            </a:r>
            <a:endParaRPr lang="en-US" sz="2800" dirty="0">
              <a:solidFill>
                <a:srgbClr val="FF0000"/>
              </a:solidFill>
              <a:effectLst>
                <a:outerShdw blurRad="38100" dist="38100" dir="2700000" algn="tl">
                  <a:srgbClr val="000000">
                    <a:alpha val="43137"/>
                  </a:srgbClr>
                </a:outerShdw>
              </a:effectLst>
            </a:endParaRPr>
          </a:p>
        </p:txBody>
      </p:sp>
      <p:pic>
        <p:nvPicPr>
          <p:cNvPr id="1038" name="Picture 14" descr="C:\Users\KORMOH\Desktop\New folder (7)\New folder\IMG-20221215-WA0017.jpg"/>
          <p:cNvPicPr>
            <a:picLocks noChangeAspect="1" noChangeArrowheads="1"/>
          </p:cNvPicPr>
          <p:nvPr/>
        </p:nvPicPr>
        <p:blipFill>
          <a:blip r:embed="rId2"/>
          <a:srcRect/>
          <a:stretch>
            <a:fillRect/>
          </a:stretch>
        </p:blipFill>
        <p:spPr bwMode="auto">
          <a:xfrm>
            <a:off x="3556000" y="152400"/>
            <a:ext cx="4114800" cy="2743200"/>
          </a:xfrm>
          <a:prstGeom prst="rect">
            <a:avLst/>
          </a:prstGeom>
        </p:spPr>
        <p:style>
          <a:lnRef idx="2">
            <a:schemeClr val="dk1"/>
          </a:lnRef>
          <a:fillRef idx="1">
            <a:schemeClr val="lt1"/>
          </a:fillRef>
          <a:effectRef idx="0">
            <a:schemeClr val="dk1"/>
          </a:effectRef>
          <a:fontRef idx="minor">
            <a:schemeClr val="dk1"/>
          </a:fontRef>
        </p:style>
      </p:pic>
      <p:pic>
        <p:nvPicPr>
          <p:cNvPr id="1026" name="Picture 2" descr="C:\Users\KORMOH\Desktop\New folder (7)\New folder\IMG-20221215-WA0038.jpg"/>
          <p:cNvPicPr>
            <a:picLocks noChangeAspect="1" noChangeArrowheads="1"/>
          </p:cNvPicPr>
          <p:nvPr/>
        </p:nvPicPr>
        <p:blipFill>
          <a:blip r:embed="rId3"/>
          <a:srcRect/>
          <a:stretch>
            <a:fillRect/>
          </a:stretch>
        </p:blipFill>
        <p:spPr bwMode="auto">
          <a:xfrm>
            <a:off x="5994400" y="2476500"/>
            <a:ext cx="2768600" cy="4152900"/>
          </a:xfrm>
          <a:prstGeom prst="rect">
            <a:avLst/>
          </a:prstGeom>
        </p:spPr>
        <p:style>
          <a:lnRef idx="2">
            <a:schemeClr val="dk1"/>
          </a:lnRef>
          <a:fillRef idx="1">
            <a:schemeClr val="lt1"/>
          </a:fillRef>
          <a:effectRef idx="0">
            <a:schemeClr val="dk1"/>
          </a:effectRef>
          <a:fontRef idx="minor">
            <a:schemeClr val="dk1"/>
          </a:fontRef>
        </p:style>
      </p:pic>
      <p:pic>
        <p:nvPicPr>
          <p:cNvPr id="1027" name="Picture 3" descr="C:\Users\KORMOH\Desktop\New folder (7)\New folder\IMG-20221215-WA0023.jpg"/>
          <p:cNvPicPr>
            <a:picLocks noChangeAspect="1" noChangeArrowheads="1"/>
          </p:cNvPicPr>
          <p:nvPr/>
        </p:nvPicPr>
        <p:blipFill>
          <a:blip r:embed="rId4"/>
          <a:srcRect/>
          <a:stretch>
            <a:fillRect/>
          </a:stretch>
        </p:blipFill>
        <p:spPr bwMode="auto">
          <a:xfrm>
            <a:off x="3060700" y="2438400"/>
            <a:ext cx="2781300" cy="417195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2667000" cy="1066800"/>
          </a:xfrm>
        </p:spPr>
        <p:txBody>
          <a:bodyPr/>
          <a:lstStyle/>
          <a:p>
            <a:pPr algn="ctr"/>
            <a:r>
              <a:rPr lang="en-US" sz="2800" dirty="0" smtClean="0">
                <a:solidFill>
                  <a:srgbClr val="FF0000"/>
                </a:solidFill>
                <a:effectLst>
                  <a:outerShdw blurRad="38100" dist="38100" dir="2700000" algn="tl">
                    <a:srgbClr val="000000">
                      <a:alpha val="43137"/>
                    </a:srgbClr>
                  </a:outerShdw>
                </a:effectLst>
              </a:rPr>
              <a:t>GOVERNMENT SUPPORT</a:t>
            </a:r>
          </a:p>
        </p:txBody>
      </p:sp>
      <p:sp>
        <p:nvSpPr>
          <p:cNvPr id="3" name="Subtitle 2"/>
          <p:cNvSpPr>
            <a:spLocks noGrp="1"/>
          </p:cNvSpPr>
          <p:nvPr>
            <p:ph type="subTitle" idx="1"/>
          </p:nvPr>
        </p:nvSpPr>
        <p:spPr>
          <a:xfrm>
            <a:off x="2819400" y="228600"/>
            <a:ext cx="6172200" cy="6629400"/>
          </a:xfrm>
        </p:spPr>
        <p:txBody>
          <a:bodyPr>
            <a:noAutofit/>
          </a:bodyPr>
          <a:lstStyle/>
          <a:p>
            <a:pPr algn="l"/>
            <a:r>
              <a:rPr lang="en-US" sz="2800" dirty="0" smtClean="0"/>
              <a:t>Collaboration with Government, the mother ministry and agencies for the necessary promotional tools, Highlight main attractions, Identify your targets and visitors,</a:t>
            </a:r>
          </a:p>
          <a:p>
            <a:pPr lvl="0" algn="l"/>
            <a:endParaRPr lang="en-US" sz="2800" dirty="0" smtClean="0"/>
          </a:p>
          <a:p>
            <a:pPr lvl="0" algn="l"/>
            <a:r>
              <a:rPr lang="en-US" sz="2800" dirty="0" smtClean="0"/>
              <a:t>Focus on rebranding, Seeking partnerships, Serious marketing focus, Ensure pleasant entry and exit of tourists, Highlight the story of the area.</a:t>
            </a:r>
          </a:p>
          <a:p>
            <a:pPr lvl="0" algn="l"/>
            <a:endParaRPr lang="en-US" sz="2800" dirty="0" smtClean="0"/>
          </a:p>
          <a:p>
            <a:pPr algn="l"/>
            <a:r>
              <a:rPr lang="en-US" sz="2800" dirty="0" smtClean="0"/>
              <a:t>Trade show and Giving our website global touch.</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3600"/>
            <a:ext cx="2667000" cy="1295400"/>
          </a:xfrm>
        </p:spPr>
        <p:txBody>
          <a:bodyPr/>
          <a:lstStyle/>
          <a:p>
            <a:pPr algn="ctr"/>
            <a:r>
              <a:rPr lang="en-US" sz="2800" dirty="0" smtClean="0">
                <a:solidFill>
                  <a:srgbClr val="FF0000"/>
                </a:solidFill>
                <a:effectLst>
                  <a:outerShdw blurRad="38100" dist="38100" dir="2700000" algn="tl">
                    <a:srgbClr val="000000">
                      <a:alpha val="43137"/>
                    </a:srgbClr>
                  </a:outerShdw>
                </a:effectLst>
              </a:rPr>
              <a:t>SOME IMPROVEMENTs SO FAR</a:t>
            </a:r>
          </a:p>
        </p:txBody>
      </p:sp>
      <p:sp>
        <p:nvSpPr>
          <p:cNvPr id="3" name="Subtitle 2"/>
          <p:cNvSpPr>
            <a:spLocks noGrp="1"/>
          </p:cNvSpPr>
          <p:nvPr>
            <p:ph type="subTitle" idx="1"/>
          </p:nvPr>
        </p:nvSpPr>
        <p:spPr>
          <a:xfrm>
            <a:off x="2895600" y="1676400"/>
            <a:ext cx="6096000" cy="3429000"/>
          </a:xfrm>
        </p:spPr>
        <p:txBody>
          <a:bodyPr>
            <a:noAutofit/>
          </a:bodyPr>
          <a:lstStyle/>
          <a:p>
            <a:pPr marL="457200" indent="-457200" algn="l">
              <a:buClr>
                <a:schemeClr val="bg1"/>
              </a:buClr>
              <a:buFont typeface="Wingdings" pitchFamily="2" charset="2"/>
              <a:buChar char="q"/>
            </a:pPr>
            <a:r>
              <a:rPr lang="en-US" sz="3200" dirty="0" smtClean="0"/>
              <a:t>Research into </a:t>
            </a:r>
            <a:r>
              <a:rPr lang="en-US" sz="3200" dirty="0" err="1" smtClean="0"/>
              <a:t>Yilo</a:t>
            </a:r>
            <a:r>
              <a:rPr lang="en-US" sz="3200" dirty="0" smtClean="0"/>
              <a:t> tourism</a:t>
            </a:r>
          </a:p>
          <a:p>
            <a:pPr marL="457200" indent="-457200" algn="l">
              <a:buClr>
                <a:schemeClr val="bg1"/>
              </a:buClr>
              <a:buFont typeface="Wingdings" pitchFamily="2" charset="2"/>
              <a:buChar char="q"/>
            </a:pPr>
            <a:r>
              <a:rPr lang="en-US" sz="3200" dirty="0"/>
              <a:t>P</a:t>
            </a:r>
            <a:r>
              <a:rPr lang="en-US" sz="3200" dirty="0" smtClean="0"/>
              <a:t>otential</a:t>
            </a:r>
          </a:p>
          <a:p>
            <a:pPr marL="457200" indent="-457200" algn="l">
              <a:buClr>
                <a:schemeClr val="bg1"/>
              </a:buClr>
              <a:buFont typeface="Wingdings" pitchFamily="2" charset="2"/>
              <a:buChar char="q"/>
            </a:pPr>
            <a:r>
              <a:rPr lang="en-US" sz="3200" dirty="0" smtClean="0"/>
              <a:t>Documentary on </a:t>
            </a:r>
            <a:r>
              <a:rPr lang="en-US" sz="3200" dirty="0" err="1" smtClean="0"/>
              <a:t>Yilo</a:t>
            </a:r>
            <a:r>
              <a:rPr lang="en-US" sz="3200" dirty="0" smtClean="0"/>
              <a:t> Tourism</a:t>
            </a:r>
          </a:p>
          <a:p>
            <a:pPr marL="457200" indent="-457200" algn="l">
              <a:buClr>
                <a:schemeClr val="bg1"/>
              </a:buClr>
              <a:buFont typeface="Wingdings" pitchFamily="2" charset="2"/>
              <a:buChar char="q"/>
            </a:pPr>
            <a:r>
              <a:rPr lang="en-US" sz="3200" dirty="0" smtClean="0"/>
              <a:t>Hospitality</a:t>
            </a:r>
          </a:p>
          <a:p>
            <a:pPr marL="457200" indent="-457200" algn="l">
              <a:buClr>
                <a:schemeClr val="bg1"/>
              </a:buClr>
              <a:buFont typeface="Wingdings" pitchFamily="2" charset="2"/>
              <a:buChar char="q"/>
            </a:pPr>
            <a:r>
              <a:rPr lang="en-US" sz="3200" dirty="0" smtClean="0"/>
              <a:t>Training of site guides</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3600"/>
            <a:ext cx="2667000" cy="1295400"/>
          </a:xfrm>
        </p:spPr>
        <p:txBody>
          <a:bodyPr/>
          <a:lstStyle/>
          <a:p>
            <a:pPr algn="ctr"/>
            <a:r>
              <a:rPr lang="en-US" sz="2800" dirty="0" smtClean="0">
                <a:solidFill>
                  <a:srgbClr val="FF0000"/>
                </a:solidFill>
                <a:effectLst>
                  <a:outerShdw blurRad="38100" dist="38100" dir="2700000" algn="tl">
                    <a:srgbClr val="000000">
                      <a:alpha val="43137"/>
                    </a:srgbClr>
                  </a:outerShdw>
                </a:effectLst>
              </a:rPr>
              <a:t>FINANCIAL ANALYSIS / REVENUE</a:t>
            </a:r>
          </a:p>
        </p:txBody>
      </p:sp>
      <p:sp>
        <p:nvSpPr>
          <p:cNvPr id="1025" name="Rectangle 1"/>
          <p:cNvSpPr>
            <a:spLocks noGrp="1" noChangeArrowheads="1"/>
          </p:cNvSpPr>
          <p:nvPr>
            <p:ph type="subTitle" idx="1"/>
          </p:nvPr>
        </p:nvSpPr>
        <p:spPr bwMode="auto">
          <a:xfrm>
            <a:off x="3276600" y="1605662"/>
            <a:ext cx="5029200"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cap="all" dirty="0" smtClean="0">
                <a:effectLst>
                  <a:outerShdw blurRad="38100" dist="38100" dir="2700000" algn="tl">
                    <a:srgbClr val="000000">
                      <a:alpha val="43137"/>
                    </a:srgbClr>
                  </a:outerShdw>
                </a:effectLst>
              </a:rPr>
              <a:t>tourist visit in a month</a:t>
            </a:r>
          </a:p>
          <a:p>
            <a:pPr algn="ctr"/>
            <a:r>
              <a:rPr lang="en-US" sz="2400" b="1" cap="all" dirty="0" smtClean="0">
                <a:effectLst>
                  <a:outerShdw blurRad="38100" dist="38100" dir="2700000" algn="tl">
                    <a:srgbClr val="000000">
                      <a:alpha val="43137"/>
                    </a:srgbClr>
                  </a:outerShdw>
                </a:effectLst>
              </a:rPr>
              <a:t>AT </a:t>
            </a:r>
            <a:r>
              <a:rPr lang="en-US" sz="2400" b="1" cap="all" dirty="0" err="1" smtClean="0">
                <a:effectLst>
                  <a:outerShdw blurRad="38100" dist="38100" dir="2700000" algn="tl">
                    <a:srgbClr val="000000">
                      <a:alpha val="43137"/>
                    </a:srgbClr>
                  </a:outerShdw>
                </a:effectLst>
              </a:rPr>
              <a:t>Boti</a:t>
            </a:r>
            <a:r>
              <a:rPr lang="en-US" sz="2400" b="1" cap="all" dirty="0" smtClean="0">
                <a:effectLst>
                  <a:outerShdw blurRad="38100" dist="38100" dir="2700000" algn="tl">
                    <a:srgbClr val="000000">
                      <a:alpha val="43137"/>
                    </a:srgbClr>
                  </a:outerShdw>
                </a:effectLst>
              </a:rPr>
              <a:t> falls</a:t>
            </a:r>
            <a:endParaRPr lang="en-US" sz="2400" b="1" dirty="0">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nvGraphicFramePr>
        <p:xfrm>
          <a:off x="3063240" y="2590800"/>
          <a:ext cx="5928360" cy="2944368"/>
        </p:xfrm>
        <a:graphic>
          <a:graphicData uri="http://schemas.openxmlformats.org/drawingml/2006/table">
            <a:tbl>
              <a:tblPr>
                <a:effectLst>
                  <a:outerShdw blurRad="50800" dist="38100" dir="8100000" algn="tr" rotWithShape="0">
                    <a:prstClr val="black">
                      <a:alpha val="40000"/>
                    </a:prstClr>
                  </a:outerShdw>
                </a:effectLst>
              </a:tblPr>
              <a:tblGrid>
                <a:gridCol w="1976120"/>
                <a:gridCol w="1976120"/>
                <a:gridCol w="1976120"/>
              </a:tblGrid>
              <a:tr h="0">
                <a:tc>
                  <a:txBody>
                    <a:bodyPr/>
                    <a:lstStyle/>
                    <a:p>
                      <a:pPr marL="0" marR="0">
                        <a:lnSpc>
                          <a:spcPct val="115000"/>
                        </a:lnSpc>
                        <a:spcBef>
                          <a:spcPts val="0"/>
                        </a:spcBef>
                        <a:spcAft>
                          <a:spcPts val="0"/>
                        </a:spcAft>
                      </a:pPr>
                      <a:r>
                        <a:rPr lang="en-US" sz="2800" b="1" dirty="0">
                          <a:solidFill>
                            <a:schemeClr val="bg1"/>
                          </a:solidFill>
                          <a:effectLst>
                            <a:outerShdw blurRad="38100" dist="38100" dir="2700000" algn="tl">
                              <a:srgbClr val="000000">
                                <a:alpha val="43137"/>
                              </a:srgbClr>
                            </a:outerShdw>
                          </a:effectLst>
                          <a:latin typeface="Calibri"/>
                          <a:ea typeface="Calibri"/>
                          <a:cs typeface="Times New Roman"/>
                        </a:rPr>
                        <a:t>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Percentage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Once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182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70</a:t>
                      </a:r>
                      <a:r>
                        <a:rPr lang="en-US" sz="2800" b="1">
                          <a:solidFill>
                            <a:schemeClr val="bg1"/>
                          </a:solidFill>
                          <a:effectLst>
                            <a:outerShdw blurRad="38100" dist="38100" dir="2700000" algn="tl">
                              <a:srgbClr val="000000">
                                <a:alpha val="43137"/>
                              </a:srgbClr>
                            </a:outerShdw>
                          </a:effectLst>
                          <a:latin typeface="Calibri"/>
                          <a:ea typeface="Calibri"/>
                          <a:cs typeface="Calibri"/>
                        </a:rPr>
                        <a:t>%</a:t>
                      </a:r>
                      <a:endParaRPr lang="en-US" sz="2800" b="1">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Twice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solidFill>
                            <a:schemeClr val="bg1"/>
                          </a:solidFill>
                          <a:effectLst>
                            <a:outerShdw blurRad="38100" dist="38100" dir="2700000" algn="tl">
                              <a:srgbClr val="000000">
                                <a:alpha val="43137"/>
                              </a:srgbClr>
                            </a:outerShdw>
                          </a:effectLst>
                          <a:latin typeface="Calibri"/>
                          <a:ea typeface="Calibri"/>
                          <a:cs typeface="Times New Roman"/>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14</a:t>
                      </a:r>
                      <a:r>
                        <a:rPr lang="en-US" sz="2800" b="1">
                          <a:solidFill>
                            <a:schemeClr val="bg1"/>
                          </a:solidFill>
                          <a:effectLst>
                            <a:outerShdw blurRad="38100" dist="38100" dir="2700000" algn="tl">
                              <a:srgbClr val="000000">
                                <a:alpha val="43137"/>
                              </a:srgbClr>
                            </a:outerShdw>
                          </a:effectLst>
                          <a:latin typeface="Calibri"/>
                          <a:ea typeface="Calibri"/>
                          <a:cs typeface="Calibri"/>
                        </a:rPr>
                        <a:t>%</a:t>
                      </a:r>
                      <a:endParaRPr lang="en-US" sz="2800" b="1">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Thrice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10</a:t>
                      </a:r>
                      <a:r>
                        <a:rPr lang="en-US" sz="2800" b="1">
                          <a:solidFill>
                            <a:schemeClr val="bg1"/>
                          </a:solidFill>
                          <a:effectLst>
                            <a:outerShdw blurRad="38100" dist="38100" dir="2700000" algn="tl">
                              <a:srgbClr val="000000">
                                <a:alpha val="43137"/>
                              </a:srgbClr>
                            </a:outerShdw>
                          </a:effectLst>
                          <a:latin typeface="Calibri"/>
                          <a:ea typeface="Calibri"/>
                          <a:cs typeface="Calibri"/>
                        </a:rPr>
                        <a:t>%</a:t>
                      </a:r>
                      <a:endParaRPr lang="en-US" sz="2800" b="1">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Four above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16</a:t>
                      </a:r>
                      <a:r>
                        <a:rPr lang="en-US" sz="2800" b="1">
                          <a:solidFill>
                            <a:schemeClr val="bg1"/>
                          </a:solidFill>
                          <a:effectLst>
                            <a:outerShdw blurRad="38100" dist="38100" dir="2700000" algn="tl">
                              <a:srgbClr val="000000">
                                <a:alpha val="43137"/>
                              </a:srgbClr>
                            </a:outerShdw>
                          </a:effectLst>
                          <a:latin typeface="Calibri"/>
                          <a:ea typeface="Calibri"/>
                          <a:cs typeface="Calibri"/>
                        </a:rPr>
                        <a:t>%</a:t>
                      </a:r>
                      <a:endParaRPr lang="en-US" sz="2800" b="1">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260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solidFill>
                            <a:schemeClr val="bg1"/>
                          </a:solidFill>
                          <a:effectLst>
                            <a:outerShdw blurRad="38100" dist="38100" dir="2700000" algn="tl">
                              <a:srgbClr val="000000">
                                <a:alpha val="43137"/>
                              </a:srgbClr>
                            </a:outerShdw>
                          </a:effectLst>
                          <a:latin typeface="Calibri"/>
                          <a:ea typeface="Calibri"/>
                          <a:cs typeface="Times New Roman"/>
                        </a:rPr>
                        <a:t>100</a:t>
                      </a:r>
                      <a:r>
                        <a:rPr lang="en-US" sz="2800" b="1" dirty="0">
                          <a:solidFill>
                            <a:schemeClr val="bg1"/>
                          </a:solidFill>
                          <a:effectLst>
                            <a:outerShdw blurRad="38100" dist="38100" dir="2700000" algn="tl">
                              <a:srgbClr val="000000">
                                <a:alpha val="43137"/>
                              </a:srgbClr>
                            </a:outerShdw>
                          </a:effectLst>
                          <a:latin typeface="Calibri"/>
                          <a:ea typeface="Calibri"/>
                          <a:cs typeface="Calibri"/>
                        </a:rPr>
                        <a:t>%</a:t>
                      </a:r>
                      <a:endParaRPr lang="en-US" sz="28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3600"/>
            <a:ext cx="2667000" cy="1295400"/>
          </a:xfrm>
        </p:spPr>
        <p:txBody>
          <a:bodyPr/>
          <a:lstStyle/>
          <a:p>
            <a:pPr algn="ctr"/>
            <a:r>
              <a:rPr lang="en-US" sz="2800" dirty="0" smtClean="0">
                <a:solidFill>
                  <a:srgbClr val="FF0000"/>
                </a:solidFill>
                <a:effectLst>
                  <a:outerShdw blurRad="38100" dist="38100" dir="2700000" algn="tl">
                    <a:srgbClr val="000000">
                      <a:alpha val="43137"/>
                    </a:srgbClr>
                  </a:outerShdw>
                </a:effectLst>
              </a:rPr>
              <a:t>FINANCIAL ANALYSIS / REVENUE</a:t>
            </a:r>
          </a:p>
        </p:txBody>
      </p:sp>
      <p:sp>
        <p:nvSpPr>
          <p:cNvPr id="1025" name="Rectangle 1"/>
          <p:cNvSpPr>
            <a:spLocks noGrp="1" noChangeArrowheads="1"/>
          </p:cNvSpPr>
          <p:nvPr>
            <p:ph type="subTitle" idx="1"/>
          </p:nvPr>
        </p:nvSpPr>
        <p:spPr bwMode="auto">
          <a:xfrm>
            <a:off x="3200400" y="1676400"/>
            <a:ext cx="5029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smtClean="0">
                <a:effectLst>
                  <a:outerShdw blurRad="38100" dist="38100" dir="2700000" algn="tl">
                    <a:srgbClr val="000000">
                      <a:alpha val="43137"/>
                    </a:srgbClr>
                  </a:outerShdw>
                </a:effectLst>
              </a:rPr>
              <a:t>VISITS BY LEVEL OF EDUCATION</a:t>
            </a:r>
            <a:endParaRPr lang="en-US" sz="2400" b="1" dirty="0">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nvGraphicFramePr>
        <p:xfrm>
          <a:off x="2895600" y="2438400"/>
          <a:ext cx="6080760" cy="3435096"/>
        </p:xfrm>
        <a:graphic>
          <a:graphicData uri="http://schemas.openxmlformats.org/drawingml/2006/table">
            <a:tbl>
              <a:tblPr>
                <a:effectLst>
                  <a:outerShdw blurRad="50800" dist="38100" dir="8100000" algn="tr" rotWithShape="0">
                    <a:prstClr val="black">
                      <a:alpha val="40000"/>
                    </a:prstClr>
                  </a:outerShdw>
                </a:effectLst>
              </a:tblPr>
              <a:tblGrid>
                <a:gridCol w="2026920"/>
                <a:gridCol w="2026920"/>
                <a:gridCol w="2026920"/>
              </a:tblGrid>
              <a:tr h="0">
                <a:tc>
                  <a:txBody>
                    <a:bodyPr/>
                    <a:lstStyle/>
                    <a:p>
                      <a:pPr marL="0" marR="0">
                        <a:lnSpc>
                          <a:spcPct val="115000"/>
                        </a:lnSpc>
                        <a:spcBef>
                          <a:spcPts val="0"/>
                        </a:spcBef>
                        <a:spcAft>
                          <a:spcPts val="0"/>
                        </a:spcAft>
                      </a:pPr>
                      <a:r>
                        <a:rPr lang="en-US" sz="2800" b="1" dirty="0">
                          <a:solidFill>
                            <a:schemeClr val="bg1"/>
                          </a:solidFill>
                          <a:effectLst>
                            <a:outerShdw blurRad="38100" dist="38100" dir="2700000" algn="tl">
                              <a:srgbClr val="000000">
                                <a:alpha val="43137"/>
                              </a:srgbClr>
                            </a:outerShdw>
                          </a:effectLst>
                          <a:latin typeface="Calibri"/>
                          <a:ea typeface="Calibri"/>
                          <a:cs typeface="Times New Roman"/>
                        </a:rPr>
                        <a:t>LEVEL OF EDUCATION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solidFill>
                            <a:schemeClr val="bg1"/>
                          </a:solidFill>
                          <a:effectLst>
                            <a:outerShdw blurRad="38100" dist="38100" dir="2700000" algn="tl">
                              <a:srgbClr val="000000">
                                <a:alpha val="43137"/>
                              </a:srgbClr>
                            </a:outerShdw>
                          </a:effectLst>
                          <a:latin typeface="Calibri"/>
                          <a:ea typeface="Calibri"/>
                          <a:cs typeface="Times New Roman"/>
                        </a:rPr>
                        <a:t>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PERCENTAGE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12</a:t>
                      </a:r>
                      <a:r>
                        <a:rPr lang="en-US" sz="2800" b="1">
                          <a:solidFill>
                            <a:schemeClr val="bg1"/>
                          </a:solidFill>
                          <a:effectLst>
                            <a:outerShdw blurRad="38100" dist="38100" dir="2700000" algn="tl">
                              <a:srgbClr val="000000">
                                <a:alpha val="43137"/>
                              </a:srgbClr>
                            </a:outerShdw>
                          </a:effectLst>
                          <a:latin typeface="Calibri"/>
                          <a:ea typeface="Calibri"/>
                          <a:cs typeface="Calibri"/>
                        </a:rPr>
                        <a:t>%</a:t>
                      </a:r>
                      <a:endParaRPr lang="en-US" sz="2800" b="1">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JHS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24</a:t>
                      </a:r>
                      <a:r>
                        <a:rPr lang="en-US" sz="2800" b="1">
                          <a:solidFill>
                            <a:schemeClr val="bg1"/>
                          </a:solidFill>
                          <a:effectLst>
                            <a:outerShdw blurRad="38100" dist="38100" dir="2700000" algn="tl">
                              <a:srgbClr val="000000">
                                <a:alpha val="43137"/>
                              </a:srgbClr>
                            </a:outerShdw>
                          </a:effectLst>
                          <a:latin typeface="Calibri"/>
                          <a:ea typeface="Calibri"/>
                          <a:cs typeface="Calibri"/>
                        </a:rPr>
                        <a:t>%</a:t>
                      </a:r>
                      <a:endParaRPr lang="en-US" sz="2800" b="1">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SHS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109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42</a:t>
                      </a:r>
                      <a:r>
                        <a:rPr lang="en-US" sz="2800" b="1">
                          <a:solidFill>
                            <a:schemeClr val="bg1"/>
                          </a:solidFill>
                          <a:effectLst>
                            <a:outerShdw blurRad="38100" dist="38100" dir="2700000" algn="tl">
                              <a:srgbClr val="000000">
                                <a:alpha val="43137"/>
                              </a:srgbClr>
                            </a:outerShdw>
                          </a:effectLst>
                          <a:latin typeface="Calibri"/>
                          <a:ea typeface="Calibri"/>
                          <a:cs typeface="Calibri"/>
                        </a:rPr>
                        <a:t>%</a:t>
                      </a:r>
                      <a:endParaRPr lang="en-US" sz="2800" b="1">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TERTIALLY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22</a:t>
                      </a:r>
                      <a:r>
                        <a:rPr lang="en-US" sz="2800" b="1">
                          <a:solidFill>
                            <a:schemeClr val="bg1"/>
                          </a:solidFill>
                          <a:effectLst>
                            <a:outerShdw blurRad="38100" dist="38100" dir="2700000" algn="tl">
                              <a:srgbClr val="000000">
                                <a:alpha val="43137"/>
                              </a:srgbClr>
                            </a:outerShdw>
                          </a:effectLst>
                          <a:latin typeface="Calibri"/>
                          <a:ea typeface="Calibri"/>
                          <a:cs typeface="Calibri"/>
                        </a:rPr>
                        <a:t>%</a:t>
                      </a:r>
                      <a:endParaRPr lang="en-US" sz="2800" b="1">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a:solidFill>
                            <a:schemeClr val="bg1"/>
                          </a:solidFill>
                          <a:effectLst>
                            <a:outerShdw blurRad="38100" dist="38100" dir="2700000" algn="tl">
                              <a:srgbClr val="000000">
                                <a:alpha val="43137"/>
                              </a:srgbClr>
                            </a:outerShdw>
                          </a:effectLst>
                          <a:latin typeface="Calibri"/>
                          <a:ea typeface="Calibri"/>
                          <a:cs typeface="Times New Roman"/>
                        </a:rPr>
                        <a:t>260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solidFill>
                            <a:schemeClr val="bg1"/>
                          </a:solidFill>
                          <a:effectLst>
                            <a:outerShdw blurRad="38100" dist="38100" dir="2700000" algn="tl">
                              <a:srgbClr val="000000">
                                <a:alpha val="43137"/>
                              </a:srgbClr>
                            </a:outerShdw>
                          </a:effectLst>
                          <a:latin typeface="Calibri"/>
                          <a:ea typeface="Calibri"/>
                          <a:cs typeface="Times New Roman"/>
                        </a:rPr>
                        <a:t>100</a:t>
                      </a:r>
                      <a:r>
                        <a:rPr lang="en-US" sz="2800" b="1" dirty="0">
                          <a:solidFill>
                            <a:schemeClr val="bg1"/>
                          </a:solidFill>
                          <a:effectLst>
                            <a:outerShdw blurRad="38100" dist="38100" dir="2700000" algn="tl">
                              <a:srgbClr val="000000">
                                <a:alpha val="43137"/>
                              </a:srgbClr>
                            </a:outerShdw>
                          </a:effectLst>
                          <a:latin typeface="Calibri"/>
                          <a:ea typeface="Calibri"/>
                          <a:cs typeface="Calibri"/>
                        </a:rPr>
                        <a:t>%</a:t>
                      </a:r>
                      <a:endParaRPr lang="en-US" sz="28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3600"/>
            <a:ext cx="2667000" cy="1295400"/>
          </a:xfrm>
        </p:spPr>
        <p:txBody>
          <a:bodyPr/>
          <a:lstStyle/>
          <a:p>
            <a:pPr algn="ctr"/>
            <a:r>
              <a:rPr lang="en-US" sz="2800" dirty="0" smtClean="0">
                <a:solidFill>
                  <a:srgbClr val="FF0000"/>
                </a:solidFill>
                <a:effectLst>
                  <a:outerShdw blurRad="38100" dist="38100" dir="2700000" algn="tl">
                    <a:srgbClr val="000000">
                      <a:alpha val="43137"/>
                    </a:srgbClr>
                  </a:outerShdw>
                </a:effectLst>
              </a:rPr>
              <a:t>FINANCIAL ANALYSIS / REVENUE</a:t>
            </a:r>
          </a:p>
        </p:txBody>
      </p:sp>
      <p:sp>
        <p:nvSpPr>
          <p:cNvPr id="1025" name="Rectangle 1"/>
          <p:cNvSpPr>
            <a:spLocks noGrp="1" noChangeArrowheads="1"/>
          </p:cNvSpPr>
          <p:nvPr>
            <p:ph type="subTitle" idx="1"/>
          </p:nvPr>
        </p:nvSpPr>
        <p:spPr bwMode="auto">
          <a:xfrm>
            <a:off x="2971800" y="2235115"/>
            <a:ext cx="5943600" cy="20467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r>
              <a:rPr lang="en-US" sz="2800" b="1" dirty="0" smtClean="0">
                <a:effectLst>
                  <a:outerShdw blurRad="38100" dist="38100" dir="2700000" algn="tl">
                    <a:srgbClr val="000000">
                      <a:alpha val="43137"/>
                    </a:srgbClr>
                  </a:outerShdw>
                </a:effectLst>
              </a:rPr>
              <a:t>1. Travel cost</a:t>
            </a:r>
          </a:p>
          <a:p>
            <a:pPr lvl="0" algn="l"/>
            <a:r>
              <a:rPr lang="en-US" sz="2800" b="1" dirty="0" smtClean="0">
                <a:effectLst>
                  <a:outerShdw blurRad="38100" dist="38100" dir="2700000" algn="tl">
                    <a:srgbClr val="000000">
                      <a:alpha val="43137"/>
                    </a:srgbClr>
                  </a:outerShdw>
                </a:effectLst>
              </a:rPr>
              <a:t>2. Social economic characteristics</a:t>
            </a:r>
          </a:p>
          <a:p>
            <a:pPr lvl="0" algn="l"/>
            <a:r>
              <a:rPr lang="en-US" sz="2800" b="1" dirty="0" smtClean="0">
                <a:effectLst>
                  <a:outerShdw blurRad="38100" dist="38100" dir="2700000" algn="tl">
                    <a:srgbClr val="000000">
                      <a:alpha val="43137"/>
                    </a:srgbClr>
                  </a:outerShdw>
                </a:effectLst>
              </a:rPr>
              <a:t>3. Total tour spots at </a:t>
            </a:r>
            <a:r>
              <a:rPr lang="en-US" sz="2800" b="1" dirty="0" err="1" smtClean="0">
                <a:effectLst>
                  <a:outerShdw blurRad="38100" dist="38100" dir="2700000" algn="tl">
                    <a:srgbClr val="000000">
                      <a:alpha val="43137"/>
                    </a:srgbClr>
                  </a:outerShdw>
                </a:effectLst>
              </a:rPr>
              <a:t>Boti</a:t>
            </a:r>
            <a:r>
              <a:rPr lang="en-US" sz="2800" b="1" dirty="0" smtClean="0">
                <a:effectLst>
                  <a:outerShdw blurRad="38100" dist="38100" dir="2700000" algn="tl">
                    <a:srgbClr val="000000">
                      <a:alpha val="43137"/>
                    </a:srgbClr>
                  </a:outerShdw>
                </a:effectLst>
              </a:rPr>
              <a:t> fall area</a:t>
            </a:r>
          </a:p>
          <a:p>
            <a:pPr lvl="0" algn="l"/>
            <a:r>
              <a:rPr lang="en-US" sz="2800" b="1" dirty="0" smtClean="0">
                <a:effectLst>
                  <a:outerShdw blurRad="38100" dist="38100" dir="2700000" algn="tl">
                    <a:srgbClr val="000000">
                      <a:alpha val="43137"/>
                    </a:srgbClr>
                  </a:outerShdw>
                </a:effectLst>
              </a:rPr>
              <a:t>4. Quality of the falls</a:t>
            </a: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514600"/>
            <a:ext cx="3276600" cy="1066800"/>
          </a:xfrm>
        </p:spPr>
        <p:txBody>
          <a:bodyPr/>
          <a:lstStyle/>
          <a:p>
            <a:pPr algn="ctr"/>
            <a:r>
              <a:rPr lang="en-US" sz="2400" dirty="0" smtClean="0">
                <a:solidFill>
                  <a:srgbClr val="FF0000"/>
                </a:solidFill>
                <a:effectLst>
                  <a:outerShdw blurRad="38100" dist="38100" dir="2700000" algn="tl">
                    <a:srgbClr val="000000">
                      <a:alpha val="43137"/>
                    </a:srgbClr>
                  </a:outerShdw>
                </a:effectLst>
              </a:rPr>
              <a:t>  MODERN TOURISM </a:t>
            </a:r>
            <a:br>
              <a:rPr lang="en-US" sz="2400" dirty="0" smtClean="0">
                <a:solidFill>
                  <a:srgbClr val="FF0000"/>
                </a:solidFill>
                <a:effectLst>
                  <a:outerShdw blurRad="38100" dist="38100" dir="2700000" algn="tl">
                    <a:srgbClr val="000000">
                      <a:alpha val="43137"/>
                    </a:srgbClr>
                  </a:outerShdw>
                </a:effectLst>
              </a:rPr>
            </a:br>
            <a:r>
              <a:rPr lang="en-US" sz="2400" dirty="0" smtClean="0">
                <a:solidFill>
                  <a:srgbClr val="FF0000"/>
                </a:solidFill>
                <a:effectLst>
                  <a:outerShdw blurRad="38100" dist="38100" dir="2700000" algn="tl">
                    <a:srgbClr val="000000">
                      <a:alpha val="43137"/>
                    </a:srgbClr>
                  </a:outerShdw>
                </a:effectLst>
              </a:rPr>
              <a:t>MODEL </a:t>
            </a:r>
            <a:r>
              <a:rPr lang="en-US" sz="2800" dirty="0" smtClean="0">
                <a:solidFill>
                  <a:srgbClr val="FF0000"/>
                </a:solidFill>
                <a:effectLst>
                  <a:outerShdw blurRad="38100" dist="38100" dir="2700000" algn="tl">
                    <a:srgbClr val="000000">
                      <a:alpha val="43137"/>
                    </a:srgbClr>
                  </a:outerShdw>
                </a:effectLst>
              </a:rPr>
              <a:t/>
            </a:r>
            <a:br>
              <a:rPr lang="en-US" sz="2800" dirty="0" smtClean="0">
                <a:solidFill>
                  <a:srgbClr val="FF0000"/>
                </a:solidFill>
                <a:effectLst>
                  <a:outerShdw blurRad="38100" dist="38100" dir="2700000" algn="tl">
                    <a:srgbClr val="000000">
                      <a:alpha val="43137"/>
                    </a:srgbClr>
                  </a:outerShdw>
                </a:effectLst>
              </a:rPr>
            </a:br>
            <a:r>
              <a:rPr lang="en-US" sz="1400" dirty="0" smtClean="0">
                <a:solidFill>
                  <a:srgbClr val="FF0000"/>
                </a:solidFill>
                <a:effectLst>
                  <a:outerShdw blurRad="38100" dist="38100" dir="2700000" algn="tl">
                    <a:srgbClr val="000000">
                      <a:alpha val="43137"/>
                    </a:srgbClr>
                  </a:outerShdw>
                </a:effectLst>
              </a:rPr>
              <a:t>    (CONTERPOLARY STRACTERGY)</a:t>
            </a:r>
          </a:p>
        </p:txBody>
      </p:sp>
      <p:sp>
        <p:nvSpPr>
          <p:cNvPr id="1025" name="Rectangle 1"/>
          <p:cNvSpPr>
            <a:spLocks noGrp="1" noChangeArrowheads="1"/>
          </p:cNvSpPr>
          <p:nvPr>
            <p:ph type="subTitle" idx="1"/>
          </p:nvPr>
        </p:nvSpPr>
        <p:spPr bwMode="auto">
          <a:xfrm>
            <a:off x="2895600" y="332140"/>
            <a:ext cx="6096000"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l">
              <a:buFont typeface="Wingdings" pitchFamily="2" charset="2"/>
              <a:buChar char="q"/>
            </a:pPr>
            <a:r>
              <a:rPr lang="en-US" sz="2800" dirty="0" smtClean="0"/>
              <a:t>Modern tourism theme park with </a:t>
            </a:r>
          </a:p>
          <a:p>
            <a:pPr marL="457200" lvl="0" indent="-457200" algn="l">
              <a:buFont typeface="Wingdings" pitchFamily="2" charset="2"/>
              <a:buChar char="q"/>
            </a:pPr>
            <a:r>
              <a:rPr lang="en-US" sz="2800" dirty="0" smtClean="0"/>
              <a:t>Equipment</a:t>
            </a:r>
          </a:p>
          <a:p>
            <a:pPr marL="457200" lvl="0" indent="-457200" algn="l">
              <a:buFont typeface="Wingdings" pitchFamily="2" charset="2"/>
              <a:buChar char="q"/>
            </a:pPr>
            <a:r>
              <a:rPr lang="en-US" sz="2800" dirty="0" smtClean="0"/>
              <a:t>Redesign beautiful tourism </a:t>
            </a:r>
          </a:p>
          <a:p>
            <a:pPr marL="457200" lvl="0" indent="-457200" algn="l">
              <a:buFont typeface="Wingdings" pitchFamily="2" charset="2"/>
              <a:buChar char="q"/>
            </a:pPr>
            <a:r>
              <a:rPr lang="en-US" sz="2800" dirty="0" smtClean="0"/>
              <a:t>Architectural buildings</a:t>
            </a:r>
          </a:p>
          <a:p>
            <a:pPr marL="457200" lvl="0" indent="-457200" algn="l">
              <a:buFont typeface="Wingdings" pitchFamily="2" charset="2"/>
              <a:buChar char="q"/>
            </a:pPr>
            <a:r>
              <a:rPr lang="en-US" sz="2800" dirty="0" smtClean="0"/>
              <a:t>Tourism equipments for leisure and pleasure for </a:t>
            </a:r>
          </a:p>
          <a:p>
            <a:pPr marL="457200" lvl="0" indent="-457200" algn="l">
              <a:buFont typeface="Wingdings" pitchFamily="2" charset="2"/>
              <a:buChar char="q"/>
            </a:pPr>
            <a:r>
              <a:rPr lang="en-US" sz="2800" dirty="0" smtClean="0"/>
              <a:t>Children</a:t>
            </a:r>
          </a:p>
          <a:p>
            <a:pPr marL="457200" lvl="0" indent="-457200" algn="l">
              <a:buFont typeface="Wingdings" pitchFamily="2" charset="2"/>
              <a:buChar char="q"/>
            </a:pPr>
            <a:r>
              <a:rPr lang="en-US" sz="2800" dirty="0" smtClean="0"/>
              <a:t>Adult</a:t>
            </a:r>
          </a:p>
          <a:p>
            <a:pPr marL="457200" lvl="0" indent="-457200" algn="l">
              <a:buFont typeface="Wingdings" pitchFamily="2" charset="2"/>
              <a:buChar char="q"/>
            </a:pPr>
            <a:r>
              <a:rPr lang="en-US" sz="2800" dirty="0" smtClean="0"/>
              <a:t>Literates</a:t>
            </a:r>
          </a:p>
          <a:p>
            <a:pPr marL="457200" lvl="0" indent="-457200" algn="l">
              <a:buFont typeface="Wingdings" pitchFamily="2" charset="2"/>
              <a:buChar char="q"/>
            </a:pPr>
            <a:r>
              <a:rPr lang="en-US" sz="2800" dirty="0" smtClean="0"/>
              <a:t>Tourists</a:t>
            </a:r>
          </a:p>
          <a:p>
            <a:pPr marL="457200" lvl="0" indent="-457200" algn="l">
              <a:buFont typeface="Wingdings" pitchFamily="2" charset="2"/>
              <a:buChar char="q"/>
            </a:pPr>
            <a:r>
              <a:rPr lang="en-US" sz="2800" dirty="0" smtClean="0"/>
              <a:t>Security agencies</a:t>
            </a:r>
          </a:p>
          <a:p>
            <a:pPr marL="457200" lvl="0" indent="-457200" algn="l">
              <a:buFont typeface="Wingdings" pitchFamily="2" charset="2"/>
              <a:buChar char="q"/>
            </a:pPr>
            <a:r>
              <a:rPr lang="en-US" sz="2800" dirty="0" smtClean="0"/>
              <a:t>Government officials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514600"/>
            <a:ext cx="3276600" cy="1066800"/>
          </a:xfrm>
        </p:spPr>
        <p:txBody>
          <a:bodyPr/>
          <a:lstStyle/>
          <a:p>
            <a:pPr algn="ctr"/>
            <a:r>
              <a:rPr lang="en-US" sz="2400" dirty="0" smtClean="0">
                <a:solidFill>
                  <a:srgbClr val="FF0000"/>
                </a:solidFill>
                <a:effectLst>
                  <a:outerShdw blurRad="38100" dist="38100" dir="2700000" algn="tl">
                    <a:srgbClr val="000000">
                      <a:alpha val="43137"/>
                    </a:srgbClr>
                  </a:outerShdw>
                </a:effectLst>
              </a:rPr>
              <a:t>  MODERN TOURISM </a:t>
            </a:r>
            <a:br>
              <a:rPr lang="en-US" sz="2400" dirty="0" smtClean="0">
                <a:solidFill>
                  <a:srgbClr val="FF0000"/>
                </a:solidFill>
                <a:effectLst>
                  <a:outerShdw blurRad="38100" dist="38100" dir="2700000" algn="tl">
                    <a:srgbClr val="000000">
                      <a:alpha val="43137"/>
                    </a:srgbClr>
                  </a:outerShdw>
                </a:effectLst>
              </a:rPr>
            </a:br>
            <a:r>
              <a:rPr lang="en-US" sz="2400" dirty="0" smtClean="0">
                <a:solidFill>
                  <a:srgbClr val="FF0000"/>
                </a:solidFill>
                <a:effectLst>
                  <a:outerShdw blurRad="38100" dist="38100" dir="2700000" algn="tl">
                    <a:srgbClr val="000000">
                      <a:alpha val="43137"/>
                    </a:srgbClr>
                  </a:outerShdw>
                </a:effectLst>
              </a:rPr>
              <a:t>MODEL </a:t>
            </a:r>
            <a:r>
              <a:rPr lang="en-US" sz="2800" dirty="0" smtClean="0">
                <a:solidFill>
                  <a:srgbClr val="FF0000"/>
                </a:solidFill>
                <a:effectLst>
                  <a:outerShdw blurRad="38100" dist="38100" dir="2700000" algn="tl">
                    <a:srgbClr val="000000">
                      <a:alpha val="43137"/>
                    </a:srgbClr>
                  </a:outerShdw>
                </a:effectLst>
              </a:rPr>
              <a:t/>
            </a:r>
            <a:br>
              <a:rPr lang="en-US" sz="2800" dirty="0" smtClean="0">
                <a:solidFill>
                  <a:srgbClr val="FF0000"/>
                </a:solidFill>
                <a:effectLst>
                  <a:outerShdw blurRad="38100" dist="38100" dir="2700000" algn="tl">
                    <a:srgbClr val="000000">
                      <a:alpha val="43137"/>
                    </a:srgbClr>
                  </a:outerShdw>
                </a:effectLst>
              </a:rPr>
            </a:br>
            <a:r>
              <a:rPr lang="en-US" sz="1400" dirty="0" smtClean="0">
                <a:solidFill>
                  <a:srgbClr val="FF0000"/>
                </a:solidFill>
                <a:effectLst>
                  <a:outerShdw blurRad="38100" dist="38100" dir="2700000" algn="tl">
                    <a:srgbClr val="000000">
                      <a:alpha val="43137"/>
                    </a:srgbClr>
                  </a:outerShdw>
                </a:effectLst>
              </a:rPr>
              <a:t>    (CONTERPOLARY STRACTERGY)</a:t>
            </a:r>
          </a:p>
        </p:txBody>
      </p:sp>
      <p:sp>
        <p:nvSpPr>
          <p:cNvPr id="1025" name="Rectangle 1"/>
          <p:cNvSpPr>
            <a:spLocks noGrp="1" noChangeArrowheads="1"/>
          </p:cNvSpPr>
          <p:nvPr>
            <p:ph type="subTitle" idx="1"/>
          </p:nvPr>
        </p:nvSpPr>
        <p:spPr bwMode="auto">
          <a:xfrm>
            <a:off x="2819400" y="2133600"/>
            <a:ext cx="6324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l">
              <a:buFont typeface="Wingdings" pitchFamily="2" charset="2"/>
              <a:buChar char="q"/>
            </a:pPr>
            <a:r>
              <a:rPr lang="en-US" sz="2800" dirty="0" smtClean="0"/>
              <a:t>Proper marketing strategy</a:t>
            </a:r>
          </a:p>
          <a:p>
            <a:pPr marL="457200" lvl="0" indent="-457200" algn="l">
              <a:buFont typeface="Wingdings" pitchFamily="2" charset="2"/>
              <a:buChar char="q"/>
            </a:pPr>
            <a:r>
              <a:rPr lang="en-US" sz="2800" dirty="0" smtClean="0"/>
              <a:t>Stake holders involvement</a:t>
            </a:r>
          </a:p>
          <a:p>
            <a:pPr marL="457200" lvl="0" indent="-457200" algn="l">
              <a:buFont typeface="Wingdings" pitchFamily="2" charset="2"/>
              <a:buChar char="q"/>
            </a:pPr>
            <a:r>
              <a:rPr lang="en-US" sz="2800" dirty="0" smtClean="0"/>
              <a:t>Government support / policy</a:t>
            </a:r>
          </a:p>
          <a:p>
            <a:pPr marL="457200" lvl="0" indent="-457200" algn="l">
              <a:buFont typeface="Wingdings" pitchFamily="2" charset="2"/>
              <a:buChar char="q"/>
            </a:pPr>
            <a:r>
              <a:rPr lang="en-US" sz="2800" dirty="0" smtClean="0"/>
              <a:t>Golf course / Mini sport complex </a:t>
            </a:r>
          </a:p>
          <a:p>
            <a:pPr marL="457200" lvl="0" indent="-457200" algn="l">
              <a:buFont typeface="Wingdings" pitchFamily="2" charset="2"/>
              <a:buChar char="q"/>
            </a:pPr>
            <a:r>
              <a:rPr lang="en-US" sz="2800" dirty="0" smtClean="0"/>
              <a:t>Athletics complex</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14600"/>
            <a:ext cx="2743200" cy="1066800"/>
          </a:xfrm>
        </p:spPr>
        <p:txBody>
          <a:bodyPr/>
          <a:lstStyle/>
          <a:p>
            <a:pPr algn="ctr"/>
            <a:r>
              <a:rPr lang="en-US" sz="2000" dirty="0" smtClean="0">
                <a:solidFill>
                  <a:srgbClr val="FF0000"/>
                </a:solidFill>
                <a:effectLst>
                  <a:outerShdw blurRad="38100" dist="38100" dir="2700000" algn="tl">
                    <a:srgbClr val="000000">
                      <a:alpha val="43137"/>
                    </a:srgbClr>
                  </a:outerShdw>
                </a:effectLst>
              </a:rPr>
              <a:t>CHALLENGIES FACING YILO TOURISM </a:t>
            </a:r>
            <a:br>
              <a:rPr lang="en-US" sz="2000" dirty="0" smtClean="0">
                <a:solidFill>
                  <a:srgbClr val="FF0000"/>
                </a:solidFill>
                <a:effectLst>
                  <a:outerShdw blurRad="38100" dist="38100" dir="2700000" algn="tl">
                    <a:srgbClr val="000000">
                      <a:alpha val="43137"/>
                    </a:srgbClr>
                  </a:outerShdw>
                </a:effectLst>
              </a:rPr>
            </a:br>
            <a:r>
              <a:rPr lang="en-US" sz="2000" dirty="0" smtClean="0">
                <a:solidFill>
                  <a:srgbClr val="FF0000"/>
                </a:solidFill>
                <a:effectLst>
                  <a:outerShdw blurRad="38100" dist="38100" dir="2700000" algn="tl">
                    <a:srgbClr val="000000">
                      <a:alpha val="43137"/>
                    </a:srgbClr>
                  </a:outerShdw>
                </a:effectLst>
              </a:rPr>
              <a:t>    MARKET</a:t>
            </a:r>
          </a:p>
        </p:txBody>
      </p:sp>
      <p:sp>
        <p:nvSpPr>
          <p:cNvPr id="1025" name="Rectangle 1"/>
          <p:cNvSpPr>
            <a:spLocks noGrp="1" noChangeArrowheads="1"/>
          </p:cNvSpPr>
          <p:nvPr>
            <p:ph type="subTitle" idx="1"/>
          </p:nvPr>
        </p:nvSpPr>
        <p:spPr bwMode="auto">
          <a:xfrm>
            <a:off x="2819400" y="367381"/>
            <a:ext cx="6324600" cy="6386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l">
              <a:buClr>
                <a:schemeClr val="bg1"/>
              </a:buClr>
              <a:buFont typeface="Wingdings" pitchFamily="2" charset="2"/>
              <a:buChar char="q"/>
            </a:pPr>
            <a:r>
              <a:rPr lang="en-US" sz="2600" dirty="0" smtClean="0"/>
              <a:t>Litigation over the facilities</a:t>
            </a:r>
          </a:p>
          <a:p>
            <a:pPr marL="457200" indent="-457200" algn="l">
              <a:buClr>
                <a:schemeClr val="bg1"/>
              </a:buClr>
              <a:buFont typeface="Wingdings" pitchFamily="2" charset="2"/>
              <a:buChar char="q"/>
            </a:pPr>
            <a:r>
              <a:rPr lang="en-US" sz="2600" dirty="0" smtClean="0"/>
              <a:t>Improper accounting system</a:t>
            </a:r>
          </a:p>
          <a:p>
            <a:pPr marL="457200" indent="-457200" algn="l">
              <a:buClr>
                <a:schemeClr val="bg1"/>
              </a:buClr>
              <a:buFont typeface="Wingdings" pitchFamily="2" charset="2"/>
              <a:buChar char="q"/>
            </a:pPr>
            <a:r>
              <a:rPr lang="en-US" sz="2600" dirty="0" smtClean="0"/>
              <a:t>Bad road network</a:t>
            </a:r>
          </a:p>
          <a:p>
            <a:pPr marL="457200" indent="-457200" algn="l">
              <a:buClr>
                <a:schemeClr val="bg1"/>
              </a:buClr>
              <a:buFont typeface="Wingdings" pitchFamily="2" charset="2"/>
              <a:buChar char="q"/>
            </a:pPr>
            <a:r>
              <a:rPr lang="en-US" sz="2600" dirty="0" smtClean="0"/>
              <a:t>Lack of electricity to the facilities</a:t>
            </a:r>
          </a:p>
          <a:p>
            <a:pPr marL="457200" indent="-457200" algn="l">
              <a:buClr>
                <a:schemeClr val="bg1"/>
              </a:buClr>
              <a:buFont typeface="Wingdings" pitchFamily="2" charset="2"/>
              <a:buChar char="q"/>
            </a:pPr>
            <a:r>
              <a:rPr lang="en-US" sz="2600" dirty="0" smtClean="0"/>
              <a:t>Lack of good stair cases and rails to the facility </a:t>
            </a:r>
          </a:p>
          <a:p>
            <a:pPr marL="457200" indent="-457200" algn="l">
              <a:buClr>
                <a:schemeClr val="bg1"/>
              </a:buClr>
              <a:buFont typeface="Wingdings" pitchFamily="2" charset="2"/>
              <a:buChar char="q"/>
            </a:pPr>
            <a:r>
              <a:rPr lang="en-US" sz="2600" dirty="0" smtClean="0"/>
              <a:t>Improper marketing policy (promotion)</a:t>
            </a:r>
          </a:p>
          <a:p>
            <a:pPr marL="457200" indent="-457200" algn="l">
              <a:buClr>
                <a:schemeClr val="bg1"/>
              </a:buClr>
              <a:buFont typeface="Wingdings" pitchFamily="2" charset="2"/>
              <a:buChar char="q"/>
            </a:pPr>
            <a:r>
              <a:rPr lang="en-US" sz="2600" dirty="0" smtClean="0"/>
              <a:t>Unqualified tour guides and site guides</a:t>
            </a:r>
          </a:p>
          <a:p>
            <a:pPr marL="457200" indent="-457200" algn="l">
              <a:buClr>
                <a:schemeClr val="bg1"/>
              </a:buClr>
              <a:buFont typeface="Wingdings" pitchFamily="2" charset="2"/>
              <a:buChar char="q"/>
            </a:pPr>
            <a:r>
              <a:rPr lang="en-US" sz="2600" dirty="0" smtClean="0"/>
              <a:t>Ownership and maintenance culture</a:t>
            </a:r>
          </a:p>
          <a:p>
            <a:pPr marL="457200" indent="-457200" algn="l">
              <a:buClr>
                <a:schemeClr val="bg1"/>
              </a:buClr>
              <a:buFont typeface="Wingdings" pitchFamily="2" charset="2"/>
              <a:buChar char="q"/>
            </a:pPr>
            <a:r>
              <a:rPr lang="en-US" sz="2600" dirty="0" smtClean="0"/>
              <a:t>Cost of fares at various sites</a:t>
            </a:r>
          </a:p>
          <a:p>
            <a:pPr marL="457200" indent="-457200" algn="l">
              <a:buClr>
                <a:schemeClr val="bg1"/>
              </a:buClr>
              <a:buFont typeface="Wingdings" pitchFamily="2" charset="2"/>
              <a:buChar char="q"/>
            </a:pPr>
            <a:r>
              <a:rPr lang="en-US" sz="2600" dirty="0" smtClean="0"/>
              <a:t>No sign post for directions to most sites</a:t>
            </a:r>
            <a:endParaRPr lang="en-US" sz="2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2743200" cy="1066800"/>
          </a:xfrm>
        </p:spPr>
        <p:txBody>
          <a:bodyPr/>
          <a:lstStyle/>
          <a:p>
            <a:pPr algn="ctr"/>
            <a:r>
              <a:rPr lang="en-US" sz="2800" dirty="0" smtClean="0">
                <a:solidFill>
                  <a:srgbClr val="FF0000"/>
                </a:solidFill>
                <a:effectLst>
                  <a:outerShdw blurRad="38100" dist="38100" dir="2700000" algn="tl">
                    <a:srgbClr val="000000">
                      <a:alpha val="43137"/>
                    </a:srgbClr>
                  </a:outerShdw>
                </a:effectLst>
              </a:rPr>
              <a:t>WAY FORWARD / SUGGESTIONS</a:t>
            </a:r>
          </a:p>
        </p:txBody>
      </p:sp>
      <p:sp>
        <p:nvSpPr>
          <p:cNvPr id="1025" name="Rectangle 1"/>
          <p:cNvSpPr>
            <a:spLocks noGrp="1" noChangeArrowheads="1"/>
          </p:cNvSpPr>
          <p:nvPr>
            <p:ph type="subTitle" idx="1"/>
          </p:nvPr>
        </p:nvSpPr>
        <p:spPr bwMode="auto">
          <a:xfrm>
            <a:off x="2819400" y="1676400"/>
            <a:ext cx="6019800" cy="30623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l">
              <a:buClr>
                <a:schemeClr val="bg1"/>
              </a:buClr>
              <a:buFont typeface="Wingdings" pitchFamily="2" charset="2"/>
              <a:buChar char="q"/>
            </a:pPr>
            <a:r>
              <a:rPr lang="en-US" sz="2800" dirty="0" smtClean="0"/>
              <a:t>Stake holder involvement</a:t>
            </a:r>
          </a:p>
          <a:p>
            <a:pPr marL="457200" indent="-457200" algn="l">
              <a:buClr>
                <a:schemeClr val="bg1"/>
              </a:buClr>
              <a:buFont typeface="Wingdings" pitchFamily="2" charset="2"/>
              <a:buChar char="q"/>
            </a:pPr>
            <a:r>
              <a:rPr lang="en-US" sz="2800" dirty="0" smtClean="0"/>
              <a:t>Capital injection into the sector</a:t>
            </a:r>
          </a:p>
          <a:p>
            <a:pPr marL="457200" indent="-457200" algn="l">
              <a:buClr>
                <a:schemeClr val="bg1"/>
              </a:buClr>
              <a:buFont typeface="Wingdings" pitchFamily="2" charset="2"/>
              <a:buChar char="q"/>
            </a:pPr>
            <a:r>
              <a:rPr lang="en-US" sz="2800" dirty="0" smtClean="0"/>
              <a:t>Seek foreign tourism investment</a:t>
            </a:r>
          </a:p>
          <a:p>
            <a:pPr marL="457200" indent="-457200" algn="l">
              <a:buClr>
                <a:schemeClr val="bg1"/>
              </a:buClr>
              <a:buFont typeface="Wingdings" pitchFamily="2" charset="2"/>
              <a:buChar char="q"/>
            </a:pPr>
            <a:r>
              <a:rPr lang="en-US" sz="2800" dirty="0" smtClean="0"/>
              <a:t>Tourism documentary on </a:t>
            </a:r>
            <a:r>
              <a:rPr lang="en-US" sz="2800" dirty="0" err="1" smtClean="0"/>
              <a:t>Yilo</a:t>
            </a:r>
            <a:endParaRPr lang="en-US" sz="2800" dirty="0" smtClean="0"/>
          </a:p>
          <a:p>
            <a:pPr marL="457200" indent="-457200" algn="l">
              <a:buClr>
                <a:schemeClr val="bg1"/>
              </a:buClr>
              <a:buFont typeface="Wingdings" pitchFamily="2" charset="2"/>
              <a:buChar char="q"/>
            </a:pPr>
            <a:r>
              <a:rPr lang="en-US" sz="2800" dirty="0" smtClean="0"/>
              <a:t>Create tourism and heritage desk</a:t>
            </a:r>
          </a:p>
          <a:p>
            <a:pPr marL="457200" indent="-457200" algn="l">
              <a:buClr>
                <a:schemeClr val="bg1"/>
              </a:buClr>
              <a:buFont typeface="Wingdings" pitchFamily="2" charset="2"/>
              <a:buChar char="q"/>
            </a:pPr>
            <a:r>
              <a:rPr lang="en-US" sz="2800" dirty="0" smtClean="0"/>
              <a:t>More research into tourism in </a:t>
            </a:r>
            <a:r>
              <a:rPr lang="en-US" sz="2800" dirty="0" err="1" smtClean="0"/>
              <a:t>Yilo</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14600"/>
            <a:ext cx="2043332" cy="838200"/>
          </a:xfrm>
        </p:spPr>
        <p:txBody>
          <a:bodyPr/>
          <a:lstStyle/>
          <a:p>
            <a:r>
              <a:rPr lang="en-US" sz="3200" b="1" u="sng" dirty="0" smtClean="0">
                <a:solidFill>
                  <a:srgbClr val="FF0000"/>
                </a:solidFill>
              </a:rPr>
              <a:t>WHAT IS TOURISM</a:t>
            </a:r>
            <a:endParaRPr lang="en-US" sz="3200" b="1" u="sng" dirty="0">
              <a:solidFill>
                <a:srgbClr val="FF0000"/>
              </a:solidFill>
            </a:endParaRPr>
          </a:p>
        </p:txBody>
      </p:sp>
      <p:sp>
        <p:nvSpPr>
          <p:cNvPr id="3" name="Subtitle 2"/>
          <p:cNvSpPr>
            <a:spLocks noGrp="1"/>
          </p:cNvSpPr>
          <p:nvPr>
            <p:ph type="subTitle" idx="1"/>
          </p:nvPr>
        </p:nvSpPr>
        <p:spPr>
          <a:xfrm>
            <a:off x="2819400" y="228600"/>
            <a:ext cx="6324600" cy="6477000"/>
          </a:xfrm>
        </p:spPr>
        <p:txBody>
          <a:bodyPr>
            <a:noAutofit/>
          </a:bodyPr>
          <a:lstStyle/>
          <a:p>
            <a:pPr algn="ctr"/>
            <a:r>
              <a:rPr lang="en-US" sz="2800" b="1" dirty="0" smtClean="0">
                <a:effectLst>
                  <a:outerShdw blurRad="38100" dist="38100" dir="2700000" algn="tl">
                    <a:srgbClr val="000000">
                      <a:alpha val="43137"/>
                    </a:srgbClr>
                  </a:outerShdw>
                </a:effectLst>
              </a:rPr>
              <a:t>Tourism is about the movement of people from one place to the other in search of leisure, pleasure, and rejuvenation for a short period of time.</a:t>
            </a:r>
          </a:p>
          <a:p>
            <a:pPr algn="ctr"/>
            <a:r>
              <a:rPr lang="en-US" sz="2800" b="1" dirty="0" smtClean="0">
                <a:effectLst>
                  <a:outerShdw blurRad="38100" dist="38100" dir="2700000" algn="tl">
                    <a:srgbClr val="000000">
                      <a:alpha val="43137"/>
                    </a:srgbClr>
                  </a:outerShdw>
                </a:effectLst>
              </a:rPr>
              <a:t>Tourism can also be defined as, the study into cultural norms, values, folklore, forts, castles, life style, food, Rhythms, dance forms, marriages, history, heritage, natural environment, flora and fauna, mountains, valleys, water falls, cricks, lakes, ponds, rivers, caves, birds and wildlife</a:t>
            </a: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2743200" cy="1066800"/>
          </a:xfrm>
        </p:spPr>
        <p:txBody>
          <a:bodyPr/>
          <a:lstStyle/>
          <a:p>
            <a:pPr algn="ctr"/>
            <a:r>
              <a:rPr lang="en-US" sz="2800" dirty="0" smtClean="0">
                <a:solidFill>
                  <a:srgbClr val="FF0000"/>
                </a:solidFill>
                <a:effectLst>
                  <a:outerShdw blurRad="38100" dist="38100" dir="2700000" algn="tl">
                    <a:srgbClr val="000000">
                      <a:alpha val="43137"/>
                    </a:srgbClr>
                  </a:outerShdw>
                </a:effectLst>
              </a:rPr>
              <a:t>CONCLUSIONS</a:t>
            </a:r>
          </a:p>
        </p:txBody>
      </p:sp>
      <p:sp>
        <p:nvSpPr>
          <p:cNvPr id="1025" name="Rectangle 1"/>
          <p:cNvSpPr>
            <a:spLocks noGrp="1" noChangeArrowheads="1"/>
          </p:cNvSpPr>
          <p:nvPr>
            <p:ph type="subTitle" idx="1"/>
          </p:nvPr>
        </p:nvSpPr>
        <p:spPr bwMode="auto">
          <a:xfrm>
            <a:off x="2819400" y="929074"/>
            <a:ext cx="63246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en-US" sz="2800" dirty="0" smtClean="0"/>
              <a:t>If tourism can bring about development such as, infrastructure development, peace and solidarity, maintenance of our cultural heritage, and add to the gross domestic product of our country then, let us think tourism, let us create tourism for leisure, pleasure, rejuvenation and the social economic development of all.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2743200" cy="1066800"/>
          </a:xfrm>
        </p:spPr>
        <p:txBody>
          <a:bodyPr/>
          <a:lstStyle/>
          <a:p>
            <a:pPr algn="ctr"/>
            <a:r>
              <a:rPr lang="en-US" sz="2800" dirty="0" smtClean="0">
                <a:solidFill>
                  <a:srgbClr val="FF0000"/>
                </a:solidFill>
                <a:effectLst>
                  <a:outerShdw blurRad="38100" dist="38100" dir="2700000" algn="tl">
                    <a:srgbClr val="000000">
                      <a:alpha val="43137"/>
                    </a:srgbClr>
                  </a:outerShdw>
                </a:effectLst>
              </a:rPr>
              <a:t>Thank</a:t>
            </a:r>
            <a:br>
              <a:rPr lang="en-US" sz="2800" dirty="0" smtClean="0">
                <a:solidFill>
                  <a:srgbClr val="FF0000"/>
                </a:solidFill>
                <a:effectLst>
                  <a:outerShdw blurRad="38100" dist="38100" dir="2700000" algn="tl">
                    <a:srgbClr val="000000">
                      <a:alpha val="43137"/>
                    </a:srgbClr>
                  </a:outerShdw>
                </a:effectLst>
              </a:rPr>
            </a:br>
            <a:r>
              <a:rPr lang="en-US" sz="2800" dirty="0" smtClean="0">
                <a:solidFill>
                  <a:srgbClr val="FF0000"/>
                </a:solidFill>
                <a:effectLst>
                  <a:outerShdw blurRad="38100" dist="38100" dir="2700000" algn="tl">
                    <a:srgbClr val="000000">
                      <a:alpha val="43137"/>
                    </a:srgbClr>
                  </a:outerShdw>
                </a:effectLst>
              </a:rPr>
              <a:t>you </a:t>
            </a:r>
          </a:p>
        </p:txBody>
      </p:sp>
      <p:pic>
        <p:nvPicPr>
          <p:cNvPr id="2050" name="Picture 2" descr="C:\Users\KORMOH\Desktop\New folder (7)\49de2656-0221-47bd-88dd-221fc9c158a1.jpg"/>
          <p:cNvPicPr>
            <a:picLocks noChangeAspect="1" noChangeArrowheads="1"/>
          </p:cNvPicPr>
          <p:nvPr/>
        </p:nvPicPr>
        <p:blipFill>
          <a:blip r:embed="rId2"/>
          <a:srcRect/>
          <a:stretch>
            <a:fillRect/>
          </a:stretch>
        </p:blipFill>
        <p:spPr bwMode="auto">
          <a:xfrm>
            <a:off x="2819400" y="152400"/>
            <a:ext cx="3009900" cy="1206368"/>
          </a:xfrm>
          <a:prstGeom prst="rect">
            <a:avLst/>
          </a:prstGeom>
        </p:spPr>
        <p:style>
          <a:lnRef idx="2">
            <a:schemeClr val="dk1"/>
          </a:lnRef>
          <a:fillRef idx="1">
            <a:schemeClr val="lt1"/>
          </a:fillRef>
          <a:effectRef idx="0">
            <a:schemeClr val="dk1"/>
          </a:effectRef>
          <a:fontRef idx="minor">
            <a:schemeClr val="dk1"/>
          </a:fontRef>
        </p:style>
      </p:pic>
      <p:pic>
        <p:nvPicPr>
          <p:cNvPr id="2051" name="Picture 3" descr="C:\Users\KORMOH\Desktop\New folder (7)\GHA-logo-1.png"/>
          <p:cNvPicPr>
            <a:picLocks noChangeAspect="1" noChangeArrowheads="1"/>
          </p:cNvPicPr>
          <p:nvPr/>
        </p:nvPicPr>
        <p:blipFill>
          <a:blip r:embed="rId3" cstate="print"/>
          <a:srcRect/>
          <a:stretch>
            <a:fillRect/>
          </a:stretch>
        </p:blipFill>
        <p:spPr bwMode="auto">
          <a:xfrm>
            <a:off x="5943600" y="152400"/>
            <a:ext cx="2971800" cy="1214474"/>
          </a:xfrm>
          <a:prstGeom prst="rect">
            <a:avLst/>
          </a:prstGeom>
        </p:spPr>
        <p:style>
          <a:lnRef idx="2">
            <a:schemeClr val="dk1"/>
          </a:lnRef>
          <a:fillRef idx="1">
            <a:schemeClr val="lt1"/>
          </a:fillRef>
          <a:effectRef idx="0">
            <a:schemeClr val="dk1"/>
          </a:effectRef>
          <a:fontRef idx="minor">
            <a:schemeClr val="dk1"/>
          </a:fontRef>
        </p:style>
      </p:pic>
      <p:pic>
        <p:nvPicPr>
          <p:cNvPr id="2052" name="Picture 4" descr="C:\Users\KORMOH\Desktop\New folder (7)\hotcatt-logo-blue-bg.png"/>
          <p:cNvPicPr>
            <a:picLocks noChangeAspect="1" noChangeArrowheads="1"/>
          </p:cNvPicPr>
          <p:nvPr/>
        </p:nvPicPr>
        <p:blipFill>
          <a:blip r:embed="rId4" cstate="print"/>
          <a:srcRect/>
          <a:stretch>
            <a:fillRect/>
          </a:stretch>
        </p:blipFill>
        <p:spPr bwMode="auto">
          <a:xfrm>
            <a:off x="6272719" y="3429000"/>
            <a:ext cx="1575881" cy="1575881"/>
          </a:xfrm>
          <a:prstGeom prst="rect">
            <a:avLst/>
          </a:prstGeom>
        </p:spPr>
        <p:style>
          <a:lnRef idx="2">
            <a:schemeClr val="dk1"/>
          </a:lnRef>
          <a:fillRef idx="1">
            <a:schemeClr val="lt1"/>
          </a:fillRef>
          <a:effectRef idx="0">
            <a:schemeClr val="dk1"/>
          </a:effectRef>
          <a:fontRef idx="minor">
            <a:schemeClr val="dk1"/>
          </a:fontRef>
        </p:style>
      </p:pic>
      <p:pic>
        <p:nvPicPr>
          <p:cNvPr id="2053" name="Picture 5" descr="C:\Users\KORMOH\Desktop\New folder (7)\img20190531wa0026.jpg"/>
          <p:cNvPicPr>
            <a:picLocks noChangeAspect="1" noChangeArrowheads="1"/>
          </p:cNvPicPr>
          <p:nvPr/>
        </p:nvPicPr>
        <p:blipFill>
          <a:blip r:embed="rId5"/>
          <a:srcRect/>
          <a:stretch>
            <a:fillRect/>
          </a:stretch>
        </p:blipFill>
        <p:spPr bwMode="auto">
          <a:xfrm>
            <a:off x="3625960" y="5226160"/>
            <a:ext cx="1479440" cy="1479440"/>
          </a:xfrm>
          <a:prstGeom prst="rect">
            <a:avLst/>
          </a:prstGeom>
        </p:spPr>
        <p:style>
          <a:lnRef idx="2">
            <a:schemeClr val="dk1"/>
          </a:lnRef>
          <a:fillRef idx="1">
            <a:schemeClr val="lt1"/>
          </a:fillRef>
          <a:effectRef idx="0">
            <a:schemeClr val="dk1"/>
          </a:effectRef>
          <a:fontRef idx="minor">
            <a:schemeClr val="dk1"/>
          </a:fontRef>
        </p:style>
      </p:pic>
      <p:pic>
        <p:nvPicPr>
          <p:cNvPr id="2054" name="Picture 6" descr="C:\Users\KORMOH\Desktop\New folder (7)\nec-no-image.jpg"/>
          <p:cNvPicPr>
            <a:picLocks noChangeAspect="1" noChangeArrowheads="1"/>
          </p:cNvPicPr>
          <p:nvPr/>
        </p:nvPicPr>
        <p:blipFill>
          <a:blip r:embed="rId6"/>
          <a:srcRect/>
          <a:stretch>
            <a:fillRect/>
          </a:stretch>
        </p:blipFill>
        <p:spPr bwMode="auto">
          <a:xfrm>
            <a:off x="6103296" y="5125867"/>
            <a:ext cx="1752599" cy="1655933"/>
          </a:xfrm>
          <a:prstGeom prst="rect">
            <a:avLst/>
          </a:prstGeom>
        </p:spPr>
        <p:style>
          <a:lnRef idx="2">
            <a:schemeClr val="dk1"/>
          </a:lnRef>
          <a:fillRef idx="1">
            <a:schemeClr val="lt1"/>
          </a:fillRef>
          <a:effectRef idx="0">
            <a:schemeClr val="dk1"/>
          </a:effectRef>
          <a:fontRef idx="minor">
            <a:schemeClr val="dk1"/>
          </a:fontRef>
        </p:style>
      </p:pic>
      <p:pic>
        <p:nvPicPr>
          <p:cNvPr id="2055" name="Picture 7" descr="C:\Users\KORMOH\Desktop\New folder (7)\tourism-society-of-ghana.png"/>
          <p:cNvPicPr>
            <a:picLocks noChangeAspect="1" noChangeArrowheads="1"/>
          </p:cNvPicPr>
          <p:nvPr/>
        </p:nvPicPr>
        <p:blipFill>
          <a:blip r:embed="rId7"/>
          <a:srcRect/>
          <a:stretch>
            <a:fillRect/>
          </a:stretch>
        </p:blipFill>
        <p:spPr bwMode="auto">
          <a:xfrm>
            <a:off x="3591913" y="3523060"/>
            <a:ext cx="1916779" cy="1582340"/>
          </a:xfrm>
          <a:prstGeom prst="rect">
            <a:avLst/>
          </a:prstGeom>
        </p:spPr>
        <p:style>
          <a:lnRef idx="2">
            <a:schemeClr val="dk1"/>
          </a:lnRef>
          <a:fillRef idx="1">
            <a:schemeClr val="lt1"/>
          </a:fillRef>
          <a:effectRef idx="0">
            <a:schemeClr val="dk1"/>
          </a:effectRef>
          <a:fontRef idx="minor">
            <a:schemeClr val="dk1"/>
          </a:fontRef>
        </p:style>
      </p:pic>
      <p:pic>
        <p:nvPicPr>
          <p:cNvPr id="1026" name="Picture 2" descr="C:\Users\mpi secretary\Desktop\ghana-tourism-authority-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5960" y="1447800"/>
            <a:ext cx="4744747" cy="1875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7400"/>
            <a:ext cx="2667000" cy="1524000"/>
          </a:xfrm>
        </p:spPr>
        <p:txBody>
          <a:bodyPr/>
          <a:lstStyle/>
          <a:p>
            <a:pPr algn="ctr"/>
            <a:r>
              <a:rPr lang="en-US" sz="2800" dirty="0" smtClean="0">
                <a:solidFill>
                  <a:srgbClr val="FF0000"/>
                </a:solidFill>
                <a:effectLst>
                  <a:outerShdw blurRad="38100" dist="38100" dir="2700000" algn="tl">
                    <a:srgbClr val="000000">
                      <a:alpha val="43137"/>
                    </a:srgbClr>
                  </a:outerShdw>
                </a:effectLst>
              </a:rPr>
              <a:t>TOURISM POTENTIALS IN </a:t>
            </a:r>
            <a:r>
              <a:rPr lang="en-US" sz="4000" dirty="0" smtClean="0">
                <a:solidFill>
                  <a:srgbClr val="FF0000"/>
                </a:solidFill>
                <a:effectLst>
                  <a:outerShdw blurRad="38100" dist="38100" dir="2700000" algn="tl">
                    <a:srgbClr val="000000">
                      <a:alpha val="43137"/>
                    </a:srgbClr>
                  </a:outerShdw>
                </a:effectLst>
              </a:rPr>
              <a:t>YILO</a:t>
            </a:r>
            <a:endParaRPr lang="en-US" sz="4000"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895600" y="304800"/>
            <a:ext cx="6019800" cy="6248400"/>
          </a:xfrm>
        </p:spPr>
        <p:txBody>
          <a:bodyPr>
            <a:noAutofit/>
          </a:bodyPr>
          <a:lstStyle/>
          <a:p>
            <a:pPr algn="l"/>
            <a:r>
              <a:rPr lang="en-US" sz="2800" dirty="0" smtClean="0"/>
              <a:t>Tourism in </a:t>
            </a:r>
            <a:r>
              <a:rPr lang="en-US" sz="2800" dirty="0" err="1" smtClean="0"/>
              <a:t>Yilo</a:t>
            </a:r>
            <a:r>
              <a:rPr lang="en-US" sz="2800" dirty="0" smtClean="0"/>
              <a:t> cannot be over emphasized because of the diverse tangible and intangible tourism potentials which will give way to a lot of development like;</a:t>
            </a:r>
          </a:p>
          <a:p>
            <a:pPr algn="l"/>
            <a:endParaRPr lang="en-US" sz="2800" dirty="0" smtClean="0"/>
          </a:p>
          <a:p>
            <a:pPr lvl="0" algn="l">
              <a:buClr>
                <a:schemeClr val="accent4">
                  <a:lumMod val="20000"/>
                  <a:lumOff val="80000"/>
                </a:schemeClr>
              </a:buClr>
              <a:buFont typeface="Wingdings" pitchFamily="2" charset="2"/>
              <a:buChar char="Ø"/>
            </a:pPr>
            <a:r>
              <a:rPr lang="en-US" sz="2800" dirty="0" smtClean="0"/>
              <a:t>A better community for residents </a:t>
            </a:r>
          </a:p>
          <a:p>
            <a:pPr lvl="0" algn="l">
              <a:buClr>
                <a:schemeClr val="accent4">
                  <a:lumMod val="20000"/>
                  <a:lumOff val="80000"/>
                </a:schemeClr>
              </a:buClr>
              <a:buFont typeface="Wingdings" pitchFamily="2" charset="2"/>
              <a:buChar char="Ø"/>
            </a:pPr>
            <a:r>
              <a:rPr lang="en-US" sz="2800" dirty="0" smtClean="0"/>
              <a:t>Lots of jobs</a:t>
            </a:r>
          </a:p>
          <a:p>
            <a:pPr lvl="0" algn="l">
              <a:buClr>
                <a:schemeClr val="accent4">
                  <a:lumMod val="20000"/>
                  <a:lumOff val="80000"/>
                </a:schemeClr>
              </a:buClr>
              <a:buFont typeface="Wingdings" pitchFamily="2" charset="2"/>
              <a:buChar char="Ø"/>
            </a:pPr>
            <a:r>
              <a:rPr lang="en-US" sz="2800" dirty="0" smtClean="0"/>
              <a:t>More creative entrepreneurs skills </a:t>
            </a:r>
          </a:p>
          <a:p>
            <a:pPr lvl="0" algn="l">
              <a:buClr>
                <a:schemeClr val="accent4">
                  <a:lumMod val="20000"/>
                  <a:lumOff val="80000"/>
                </a:schemeClr>
              </a:buClr>
            </a:pPr>
            <a:r>
              <a:rPr lang="en-US" sz="2800" dirty="0" smtClean="0"/>
              <a:t>    Opportunity for all</a:t>
            </a:r>
          </a:p>
          <a:p>
            <a:pPr lvl="0" algn="l">
              <a:buClr>
                <a:schemeClr val="accent4">
                  <a:lumMod val="20000"/>
                  <a:lumOff val="80000"/>
                </a:schemeClr>
              </a:buClr>
              <a:buFont typeface="Wingdings" pitchFamily="2" charset="2"/>
              <a:buChar char="Ø"/>
            </a:pPr>
            <a:r>
              <a:rPr lang="en-US" sz="2800" dirty="0" smtClean="0"/>
              <a:t>More peaceful and tolerant     </a:t>
            </a:r>
          </a:p>
          <a:p>
            <a:pPr lvl="0" algn="l">
              <a:buClr>
                <a:schemeClr val="accent4">
                  <a:lumMod val="20000"/>
                  <a:lumOff val="80000"/>
                </a:schemeClr>
              </a:buClr>
            </a:pPr>
            <a:r>
              <a:rPr lang="en-US" sz="2800" dirty="0" smtClean="0"/>
              <a:t>  environment</a:t>
            </a:r>
          </a:p>
          <a:p>
            <a:pPr lvl="0" algn="l">
              <a:buClr>
                <a:schemeClr val="accent4">
                  <a:lumMod val="20000"/>
                  <a:lumOff val="80000"/>
                </a:schemeClr>
              </a:buClr>
              <a:buFont typeface="Wingdings" pitchFamily="2" charset="2"/>
              <a:buChar char="Ø"/>
            </a:pPr>
            <a:r>
              <a:rPr lang="en-US" sz="2800" dirty="0" smtClean="0"/>
              <a:t>Solidarity and cohesion. </a:t>
            </a:r>
            <a:endParaRPr lang="en-US" sz="2800" dirty="0"/>
          </a:p>
        </p:txBody>
      </p:sp>
    </p:spTree>
    <p:extLst>
      <p:ext uri="{BB962C8B-B14F-4D97-AF65-F5344CB8AC3E}">
        <p14:creationId xmlns:p14="http://schemas.microsoft.com/office/powerpoint/2010/main" val="3641431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7400"/>
            <a:ext cx="2667000" cy="1524000"/>
          </a:xfrm>
        </p:spPr>
        <p:txBody>
          <a:bodyPr/>
          <a:lstStyle/>
          <a:p>
            <a:pPr algn="ctr"/>
            <a:r>
              <a:rPr lang="en-US" sz="2800" dirty="0" smtClean="0">
                <a:solidFill>
                  <a:srgbClr val="FF0000"/>
                </a:solidFill>
                <a:effectLst>
                  <a:outerShdw blurRad="38100" dist="38100" dir="2700000" algn="tl">
                    <a:srgbClr val="000000">
                      <a:alpha val="43137"/>
                    </a:srgbClr>
                  </a:outerShdw>
                </a:effectLst>
              </a:rPr>
              <a:t>TOURISM POTENTIALS IN </a:t>
            </a:r>
            <a:r>
              <a:rPr lang="en-US" sz="4000" dirty="0" smtClean="0">
                <a:solidFill>
                  <a:srgbClr val="FF0000"/>
                </a:solidFill>
                <a:effectLst>
                  <a:outerShdw blurRad="38100" dist="38100" dir="2700000" algn="tl">
                    <a:srgbClr val="000000">
                      <a:alpha val="43137"/>
                    </a:srgbClr>
                  </a:outerShdw>
                </a:effectLst>
              </a:rPr>
              <a:t>YILO</a:t>
            </a:r>
            <a:endParaRPr lang="en-US" sz="4000"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895600" y="304800"/>
            <a:ext cx="6019800" cy="6248400"/>
          </a:xfrm>
        </p:spPr>
        <p:txBody>
          <a:bodyPr>
            <a:noAutofit/>
          </a:bodyPr>
          <a:lstStyle/>
          <a:p>
            <a:pPr algn="l"/>
            <a:r>
              <a:rPr lang="en-GB" sz="2800" b="1" dirty="0" err="1"/>
              <a:t>Boti</a:t>
            </a:r>
            <a:r>
              <a:rPr lang="en-GB" sz="2800" b="1" dirty="0"/>
              <a:t> Falls</a:t>
            </a:r>
            <a:endParaRPr lang="en-US" sz="2800" dirty="0"/>
          </a:p>
          <a:p>
            <a:pPr algn="l"/>
            <a:r>
              <a:rPr lang="en-GB" sz="2400" dirty="0"/>
              <a:t>The </a:t>
            </a:r>
            <a:r>
              <a:rPr lang="en-GB" sz="2400" dirty="0" err="1"/>
              <a:t>Boti</a:t>
            </a:r>
            <a:r>
              <a:rPr lang="en-GB" sz="2400" dirty="0"/>
              <a:t> waterfall, located in a Forest Reserve at </a:t>
            </a:r>
            <a:r>
              <a:rPr lang="en-GB" sz="2400" dirty="0" err="1"/>
              <a:t>Boti</a:t>
            </a:r>
            <a:r>
              <a:rPr lang="en-GB" sz="2400" dirty="0"/>
              <a:t> near </a:t>
            </a:r>
            <a:r>
              <a:rPr lang="en-GB" sz="2400" dirty="0" err="1"/>
              <a:t>Huhunya</a:t>
            </a:r>
            <a:r>
              <a:rPr lang="en-GB" sz="2400" dirty="0"/>
              <a:t>, is a very important national tourist attraction site. Both nationals and foreigners visit the fall. Facilities at the Fall have been improved extensively. The guest house, summer huts and caretaker’s residence have been renovated and pavement constructed right from the entrance to the guest house. Drains have also been constructed at the shoulders of the pavement to carry storm water and to check erosion. The execution of these works together with the institution of effective operation and management has given </a:t>
            </a:r>
            <a:r>
              <a:rPr lang="en-GB" sz="2400" dirty="0" err="1"/>
              <a:t>Boti</a:t>
            </a:r>
            <a:r>
              <a:rPr lang="en-GB" sz="2400" dirty="0"/>
              <a:t> Falls a facelift and boosted patronage.</a:t>
            </a:r>
            <a:endParaRPr lang="en-US" sz="2400" dirty="0"/>
          </a:p>
          <a:p>
            <a:pPr algn="l"/>
            <a:endParaRPr lang="en-US" sz="2400" dirty="0"/>
          </a:p>
        </p:txBody>
      </p:sp>
    </p:spTree>
    <p:extLst>
      <p:ext uri="{BB962C8B-B14F-4D97-AF65-F5344CB8AC3E}">
        <p14:creationId xmlns:p14="http://schemas.microsoft.com/office/powerpoint/2010/main" val="2433195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7400"/>
            <a:ext cx="2667000" cy="1524000"/>
          </a:xfrm>
        </p:spPr>
        <p:txBody>
          <a:bodyPr/>
          <a:lstStyle/>
          <a:p>
            <a:pPr algn="ctr"/>
            <a:r>
              <a:rPr lang="en-US" sz="2800" dirty="0" smtClean="0">
                <a:solidFill>
                  <a:srgbClr val="FF0000"/>
                </a:solidFill>
                <a:effectLst>
                  <a:outerShdw blurRad="38100" dist="38100" dir="2700000" algn="tl">
                    <a:srgbClr val="000000">
                      <a:alpha val="43137"/>
                    </a:srgbClr>
                  </a:outerShdw>
                </a:effectLst>
              </a:rPr>
              <a:t>TOURISM POTENTIALS IN </a:t>
            </a:r>
            <a:r>
              <a:rPr lang="en-US" sz="4000" dirty="0" smtClean="0">
                <a:solidFill>
                  <a:srgbClr val="FF0000"/>
                </a:solidFill>
                <a:effectLst>
                  <a:outerShdw blurRad="38100" dist="38100" dir="2700000" algn="tl">
                    <a:srgbClr val="000000">
                      <a:alpha val="43137"/>
                    </a:srgbClr>
                  </a:outerShdw>
                </a:effectLst>
              </a:rPr>
              <a:t>YILO</a:t>
            </a:r>
            <a:endParaRPr lang="en-US" sz="4000"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895600" y="304800"/>
            <a:ext cx="6019800" cy="6248400"/>
          </a:xfrm>
        </p:spPr>
        <p:txBody>
          <a:bodyPr>
            <a:noAutofit/>
          </a:bodyPr>
          <a:lstStyle/>
          <a:p>
            <a:pPr algn="l"/>
            <a:endParaRPr lang="en-GB" sz="2400" dirty="0" smtClean="0"/>
          </a:p>
          <a:p>
            <a:pPr algn="l"/>
            <a:r>
              <a:rPr lang="en-GB" sz="2400" dirty="0" smtClean="0"/>
              <a:t>The </a:t>
            </a:r>
            <a:r>
              <a:rPr lang="en-GB" sz="2400" dirty="0"/>
              <a:t>River </a:t>
            </a:r>
            <a:r>
              <a:rPr lang="en-GB" sz="2400" dirty="0" err="1"/>
              <a:t>Ponpon</a:t>
            </a:r>
            <a:r>
              <a:rPr lang="en-GB" sz="2400" dirty="0"/>
              <a:t>, which supplies water to the Fall, dries up at certain times of the year, especially between December and April due to problems with the maintenance of the Reserve protecting the river. Efforts are being made by the Municipal Assembly and the Municipal offices of the Ministry of Food and Agriculture and Forestry Services Division to curb bad farming practices and illegal felling of trees for fuel wood and charcoal in the Reserve and along the river upstream. </a:t>
            </a:r>
            <a:endParaRPr lang="en-US" sz="2400" dirty="0"/>
          </a:p>
          <a:p>
            <a:pPr algn="l"/>
            <a:endParaRPr lang="en-US" sz="2400" dirty="0"/>
          </a:p>
        </p:txBody>
      </p:sp>
    </p:spTree>
    <p:extLst>
      <p:ext uri="{BB962C8B-B14F-4D97-AF65-F5344CB8AC3E}">
        <p14:creationId xmlns:p14="http://schemas.microsoft.com/office/powerpoint/2010/main" val="1838565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7400"/>
            <a:ext cx="2667000" cy="1524000"/>
          </a:xfrm>
        </p:spPr>
        <p:txBody>
          <a:bodyPr/>
          <a:lstStyle/>
          <a:p>
            <a:pPr algn="ctr"/>
            <a:r>
              <a:rPr lang="en-US" sz="2800" dirty="0" smtClean="0">
                <a:solidFill>
                  <a:srgbClr val="FF0000"/>
                </a:solidFill>
                <a:effectLst>
                  <a:outerShdw blurRad="38100" dist="38100" dir="2700000" algn="tl">
                    <a:srgbClr val="000000">
                      <a:alpha val="43137"/>
                    </a:srgbClr>
                  </a:outerShdw>
                </a:effectLst>
              </a:rPr>
              <a:t>TOURISM POTENTIALS IN </a:t>
            </a:r>
            <a:r>
              <a:rPr lang="en-US" sz="4000" dirty="0" smtClean="0">
                <a:solidFill>
                  <a:srgbClr val="FF0000"/>
                </a:solidFill>
                <a:effectLst>
                  <a:outerShdw blurRad="38100" dist="38100" dir="2700000" algn="tl">
                    <a:srgbClr val="000000">
                      <a:alpha val="43137"/>
                    </a:srgbClr>
                  </a:outerShdw>
                </a:effectLst>
              </a:rPr>
              <a:t>YILO</a:t>
            </a:r>
            <a:endParaRPr lang="en-US" sz="4000" dirty="0">
              <a:solidFill>
                <a:srgbClr val="FF000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2895600" y="533400"/>
            <a:ext cx="6019800" cy="5943600"/>
          </a:xfrm>
        </p:spPr>
        <p:txBody>
          <a:bodyPr/>
          <a:lstStyle/>
          <a:p>
            <a:pPr algn="l"/>
            <a:r>
              <a:rPr lang="en-GB" sz="2000" b="1" dirty="0"/>
              <a:t>The “Umbrella Rock</a:t>
            </a:r>
            <a:endParaRPr lang="en-US" sz="2000" dirty="0"/>
          </a:p>
          <a:p>
            <a:pPr algn="l"/>
            <a:endParaRPr lang="en-GB" sz="2000" dirty="0" smtClean="0"/>
          </a:p>
          <a:p>
            <a:pPr algn="l"/>
            <a:r>
              <a:rPr lang="en-GB" sz="2000" dirty="0" smtClean="0"/>
              <a:t>Adjacent </a:t>
            </a:r>
            <a:r>
              <a:rPr lang="en-GB" sz="2000" dirty="0"/>
              <a:t>to the </a:t>
            </a:r>
            <a:r>
              <a:rPr lang="en-GB" sz="2000" dirty="0" err="1"/>
              <a:t>Boti</a:t>
            </a:r>
            <a:r>
              <a:rPr lang="en-GB" sz="2000" dirty="0"/>
              <a:t> Falls is the “umbrella rock” and nearby is a unique palm tree with three heads (branches). Another unique feature is the coiled palm tree located at </a:t>
            </a:r>
            <a:r>
              <a:rPr lang="en-GB" sz="2000" dirty="0" err="1"/>
              <a:t>Yiwase</a:t>
            </a:r>
            <a:r>
              <a:rPr lang="en-GB" sz="2000" dirty="0"/>
              <a:t>, which is not far from the </a:t>
            </a:r>
            <a:r>
              <a:rPr lang="en-GB" sz="2000" dirty="0" err="1"/>
              <a:t>Boti</a:t>
            </a:r>
            <a:r>
              <a:rPr lang="en-GB" sz="2000" dirty="0"/>
              <a:t> waterfalls. </a:t>
            </a:r>
            <a:r>
              <a:rPr lang="en-GB" sz="2000" dirty="0" err="1"/>
              <a:t>Krobo</a:t>
            </a:r>
            <a:r>
              <a:rPr lang="en-GB" sz="2000" dirty="0"/>
              <a:t> Mountains</a:t>
            </a:r>
            <a:endParaRPr lang="en-US" sz="2000" dirty="0"/>
          </a:p>
          <a:p>
            <a:pPr algn="l"/>
            <a:r>
              <a:rPr lang="en-GB" sz="2000" dirty="0"/>
              <a:t>Another potential is the </a:t>
            </a:r>
            <a:r>
              <a:rPr lang="en-GB" sz="2000" dirty="0" err="1"/>
              <a:t>Krobo</a:t>
            </a:r>
            <a:r>
              <a:rPr lang="en-GB" sz="2000" dirty="0"/>
              <a:t> Mountains located at the intersection of Accra – </a:t>
            </a:r>
            <a:r>
              <a:rPr lang="en-GB" sz="2000" dirty="0" err="1"/>
              <a:t>Akosombo</a:t>
            </a:r>
            <a:r>
              <a:rPr lang="en-GB" sz="2000" dirty="0"/>
              <a:t> and </a:t>
            </a:r>
            <a:r>
              <a:rPr lang="en-GB" sz="2000" dirty="0" err="1"/>
              <a:t>Somanya</a:t>
            </a:r>
            <a:r>
              <a:rPr lang="en-GB" sz="2000" dirty="0"/>
              <a:t> – </a:t>
            </a:r>
            <a:r>
              <a:rPr lang="en-GB" sz="2000" dirty="0" err="1"/>
              <a:t>Akuse</a:t>
            </a:r>
            <a:r>
              <a:rPr lang="en-GB" sz="2000" dirty="0"/>
              <a:t> roads. This Mountain was the original home of the </a:t>
            </a:r>
            <a:r>
              <a:rPr lang="en-GB" sz="2000" dirty="0" err="1"/>
              <a:t>Krobo</a:t>
            </a:r>
            <a:r>
              <a:rPr lang="en-GB" sz="2000" dirty="0"/>
              <a:t> people. Some traditional structures still exist and some cultural activities are carried out there. </a:t>
            </a:r>
            <a:endParaRPr lang="en-US" sz="2000" dirty="0"/>
          </a:p>
          <a:p>
            <a:pPr algn="l"/>
            <a:r>
              <a:rPr lang="en-GB" sz="2000" dirty="0"/>
              <a:t>Access roads to the </a:t>
            </a:r>
            <a:r>
              <a:rPr lang="en-GB" sz="2000" dirty="0" err="1"/>
              <a:t>Krobo</a:t>
            </a:r>
            <a:r>
              <a:rPr lang="en-GB" sz="2000" dirty="0"/>
              <a:t> Mountains, the Unique Palm Trees and the Umbrella Rock have been improved and are </a:t>
            </a:r>
            <a:r>
              <a:rPr lang="en-GB" sz="2000" dirty="0" err="1"/>
              <a:t>motorable</a:t>
            </a:r>
            <a:r>
              <a:rPr lang="en-GB" sz="2000" dirty="0"/>
              <a:t> throughout the year.</a:t>
            </a:r>
            <a:endParaRPr lang="en-US" sz="2000" dirty="0"/>
          </a:p>
          <a:p>
            <a:endParaRPr lang="en-US" dirty="0"/>
          </a:p>
        </p:txBody>
      </p:sp>
    </p:spTree>
    <p:extLst>
      <p:ext uri="{BB962C8B-B14F-4D97-AF65-F5344CB8AC3E}">
        <p14:creationId xmlns:p14="http://schemas.microsoft.com/office/powerpoint/2010/main" val="2263136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7400"/>
            <a:ext cx="2667000" cy="1524000"/>
          </a:xfrm>
        </p:spPr>
        <p:txBody>
          <a:bodyPr/>
          <a:lstStyle/>
          <a:p>
            <a:pPr algn="ctr"/>
            <a:r>
              <a:rPr lang="en-US" sz="2800" dirty="0" smtClean="0">
                <a:solidFill>
                  <a:srgbClr val="FF0000"/>
                </a:solidFill>
                <a:effectLst>
                  <a:outerShdw blurRad="38100" dist="38100" dir="2700000" algn="tl">
                    <a:srgbClr val="000000">
                      <a:alpha val="43137"/>
                    </a:srgbClr>
                  </a:outerShdw>
                </a:effectLst>
              </a:rPr>
              <a:t>TOURISM POTENTIALS IN </a:t>
            </a:r>
            <a:r>
              <a:rPr lang="en-US" sz="4000" dirty="0" smtClean="0">
                <a:solidFill>
                  <a:srgbClr val="FF0000"/>
                </a:solidFill>
                <a:effectLst>
                  <a:outerShdw blurRad="38100" dist="38100" dir="2700000" algn="tl">
                    <a:srgbClr val="000000">
                      <a:alpha val="43137"/>
                    </a:srgbClr>
                  </a:outerShdw>
                </a:effectLst>
              </a:rPr>
              <a:t>YILO</a:t>
            </a:r>
            <a:endParaRPr lang="en-US" sz="4000" dirty="0">
              <a:solidFill>
                <a:srgbClr val="FF000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2895600" y="381000"/>
            <a:ext cx="6019800" cy="6172200"/>
          </a:xfrm>
        </p:spPr>
        <p:txBody>
          <a:bodyPr/>
          <a:lstStyle/>
          <a:p>
            <a:pPr algn="l"/>
            <a:endParaRPr lang="en-GB" sz="2000" dirty="0" smtClean="0"/>
          </a:p>
          <a:p>
            <a:pPr algn="l"/>
            <a:endParaRPr lang="en-GB" sz="2000" dirty="0"/>
          </a:p>
          <a:p>
            <a:pPr algn="l"/>
            <a:r>
              <a:rPr lang="en-GB" sz="2400" dirty="0" smtClean="0"/>
              <a:t>The </a:t>
            </a:r>
            <a:r>
              <a:rPr lang="en-GB" sz="2400" dirty="0"/>
              <a:t>people of </a:t>
            </a:r>
            <a:r>
              <a:rPr lang="en-GB" sz="2400" dirty="0" err="1"/>
              <a:t>Yilo</a:t>
            </a:r>
            <a:r>
              <a:rPr lang="en-GB" sz="2400" dirty="0"/>
              <a:t> </a:t>
            </a:r>
            <a:r>
              <a:rPr lang="en-GB" sz="2400" dirty="0" err="1"/>
              <a:t>Krobo</a:t>
            </a:r>
            <a:r>
              <a:rPr lang="en-GB" sz="2400" dirty="0"/>
              <a:t> in November each year celebrate </a:t>
            </a:r>
            <a:r>
              <a:rPr lang="en-GB" sz="2400" dirty="0" err="1"/>
              <a:t>Kloyosikplemi</a:t>
            </a:r>
            <a:r>
              <a:rPr lang="en-GB" sz="2400" dirty="0"/>
              <a:t> festival. This festival attracts a lot of people into the municipality during the period.</a:t>
            </a:r>
            <a:endParaRPr lang="en-US" sz="2400" dirty="0"/>
          </a:p>
          <a:p>
            <a:pPr algn="l"/>
            <a:r>
              <a:rPr lang="en-GB" sz="2400" dirty="0"/>
              <a:t>However, some of these tourism potentials are yet to be developed to a standard that would attract and keep visitors. </a:t>
            </a:r>
            <a:endParaRPr lang="en-US" sz="2400" dirty="0"/>
          </a:p>
          <a:p>
            <a:pPr algn="l"/>
            <a:r>
              <a:rPr lang="en-GB" sz="2400" dirty="0"/>
              <a:t>The Municipal Assembly is resolutely determined and it is in the process of developing the tourism potentials to make them an effective instrument for job creation and diversification of the municipality’s revenue base.</a:t>
            </a:r>
            <a:endParaRPr lang="en-US" sz="2400" dirty="0"/>
          </a:p>
          <a:p>
            <a:pPr algn="l"/>
            <a:endParaRPr lang="en-GB" sz="2400" dirty="0"/>
          </a:p>
          <a:p>
            <a:endParaRPr lang="en-US" sz="2400" dirty="0"/>
          </a:p>
        </p:txBody>
      </p:sp>
    </p:spTree>
    <p:extLst>
      <p:ext uri="{BB962C8B-B14F-4D97-AF65-F5344CB8AC3E}">
        <p14:creationId xmlns:p14="http://schemas.microsoft.com/office/powerpoint/2010/main" val="647565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7400"/>
            <a:ext cx="2667000" cy="1524000"/>
          </a:xfrm>
        </p:spPr>
        <p:txBody>
          <a:bodyPr/>
          <a:lstStyle/>
          <a:p>
            <a:pPr algn="ctr"/>
            <a:r>
              <a:rPr lang="en-US" sz="2800" dirty="0" smtClean="0">
                <a:solidFill>
                  <a:srgbClr val="FF0000"/>
                </a:solidFill>
                <a:effectLst>
                  <a:outerShdw blurRad="38100" dist="38100" dir="2700000" algn="tl">
                    <a:srgbClr val="000000">
                      <a:alpha val="43137"/>
                    </a:srgbClr>
                  </a:outerShdw>
                </a:effectLst>
              </a:rPr>
              <a:t>TOURISM POTENTIALS IN </a:t>
            </a:r>
            <a:r>
              <a:rPr lang="en-US" sz="4000" dirty="0" smtClean="0">
                <a:solidFill>
                  <a:srgbClr val="FF0000"/>
                </a:solidFill>
                <a:effectLst>
                  <a:outerShdw blurRad="38100" dist="38100" dir="2700000" algn="tl">
                    <a:srgbClr val="000000">
                      <a:alpha val="43137"/>
                    </a:srgbClr>
                  </a:outerShdw>
                </a:effectLst>
              </a:rPr>
              <a:t>YILO</a:t>
            </a:r>
            <a:endParaRPr lang="en-US" sz="4000" dirty="0">
              <a:solidFill>
                <a:srgbClr val="FF000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3200400" y="685800"/>
            <a:ext cx="5638800" cy="5867400"/>
          </a:xfrm>
        </p:spPr>
        <p:txBody>
          <a:bodyPr/>
          <a:lstStyle/>
          <a:p>
            <a:pPr marL="342900" lvl="0" indent="-342900" algn="l">
              <a:buFont typeface="Courier New" pitchFamily="49" charset="0"/>
              <a:buChar char="o"/>
            </a:pPr>
            <a:endParaRPr lang="en-GB" sz="3200" dirty="0" smtClean="0"/>
          </a:p>
          <a:p>
            <a:pPr marL="342900" lvl="0" indent="-342900" algn="l">
              <a:buFont typeface="Courier New" pitchFamily="49" charset="0"/>
              <a:buChar char="o"/>
            </a:pPr>
            <a:endParaRPr lang="en-GB" sz="3200" dirty="0"/>
          </a:p>
          <a:p>
            <a:pPr marL="342900" lvl="0" indent="-342900" algn="l">
              <a:buFont typeface="Courier New" pitchFamily="49" charset="0"/>
              <a:buChar char="o"/>
            </a:pPr>
            <a:r>
              <a:rPr lang="en-GB" sz="3200" dirty="0" err="1" smtClean="0"/>
              <a:t>Krobo</a:t>
            </a:r>
            <a:r>
              <a:rPr lang="en-GB" sz="3200" dirty="0" smtClean="0"/>
              <a:t> </a:t>
            </a:r>
            <a:r>
              <a:rPr lang="en-GB" sz="3200" dirty="0"/>
              <a:t>Beads </a:t>
            </a:r>
            <a:endParaRPr lang="en-US" sz="3200" dirty="0"/>
          </a:p>
          <a:p>
            <a:pPr marL="342900" lvl="0" indent="-342900" algn="l">
              <a:buFont typeface="Courier New" pitchFamily="49" charset="0"/>
              <a:buChar char="o"/>
            </a:pPr>
            <a:r>
              <a:rPr lang="en-GB" sz="3200" dirty="0"/>
              <a:t>Three Headed Palm </a:t>
            </a:r>
            <a:r>
              <a:rPr lang="en-GB" sz="3200" dirty="0" smtClean="0"/>
              <a:t>Tree</a:t>
            </a:r>
            <a:endParaRPr lang="en-US" sz="3200" dirty="0"/>
          </a:p>
          <a:p>
            <a:pPr marL="342900" lvl="0" indent="-342900" algn="l">
              <a:buFont typeface="Courier New" pitchFamily="49" charset="0"/>
              <a:buChar char="o"/>
            </a:pPr>
            <a:r>
              <a:rPr lang="en-GB" sz="3200" dirty="0"/>
              <a:t>Snake-Like Palm </a:t>
            </a:r>
            <a:r>
              <a:rPr lang="en-GB" sz="3200" dirty="0" smtClean="0"/>
              <a:t>Tree </a:t>
            </a:r>
            <a:endParaRPr lang="en-US" sz="3200" dirty="0"/>
          </a:p>
          <a:p>
            <a:pPr marL="342900" lvl="0" indent="-342900" algn="l">
              <a:buFont typeface="Courier New" pitchFamily="49" charset="0"/>
              <a:buChar char="o"/>
            </a:pPr>
            <a:r>
              <a:rPr lang="en-US" sz="3200" dirty="0" err="1"/>
              <a:t>Akaa</a:t>
            </a:r>
            <a:r>
              <a:rPr lang="en-US" sz="3200" dirty="0"/>
              <a:t> Falls</a:t>
            </a:r>
          </a:p>
          <a:p>
            <a:pPr marL="342900" lvl="0" indent="-342900" algn="l">
              <a:buFont typeface="Courier New" pitchFamily="49" charset="0"/>
              <a:buChar char="o"/>
            </a:pPr>
            <a:r>
              <a:rPr lang="en-US" sz="3200" dirty="0" err="1"/>
              <a:t>Ahabaso</a:t>
            </a:r>
            <a:r>
              <a:rPr lang="en-US" sz="3200" dirty="0"/>
              <a:t> Ancient Caves</a:t>
            </a:r>
          </a:p>
          <a:p>
            <a:endParaRPr lang="en-US" dirty="0"/>
          </a:p>
        </p:txBody>
      </p:sp>
    </p:spTree>
    <p:extLst>
      <p:ext uri="{BB962C8B-B14F-4D97-AF65-F5344CB8AC3E}">
        <p14:creationId xmlns:p14="http://schemas.microsoft.com/office/powerpoint/2010/main" val="23935113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4679</TotalTime>
  <Words>1191</Words>
  <Application>Microsoft Office PowerPoint</Application>
  <PresentationFormat>On-screen Show (4:3)</PresentationFormat>
  <Paragraphs>200</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Calibri</vt:lpstr>
      <vt:lpstr>Courier New</vt:lpstr>
      <vt:lpstr>Kalinga</vt:lpstr>
      <vt:lpstr>Times New Roman</vt:lpstr>
      <vt:lpstr>Trebuchet MS</vt:lpstr>
      <vt:lpstr>Wingdings</vt:lpstr>
      <vt:lpstr>Wingdings 2</vt:lpstr>
      <vt:lpstr>Opulent</vt:lpstr>
      <vt:lpstr>PowerPoint Presentation</vt:lpstr>
      <vt:lpstr>CONTENT</vt:lpstr>
      <vt:lpstr>WHAT IS TOURISM</vt:lpstr>
      <vt:lpstr>TOURISM POTENTIALS IN YILO</vt:lpstr>
      <vt:lpstr>TOURISM POTENTIALS IN YILO</vt:lpstr>
      <vt:lpstr>TOURISM POTENTIALS IN YILO</vt:lpstr>
      <vt:lpstr>TOURISM POTENTIALS IN YILO</vt:lpstr>
      <vt:lpstr>TOURISM POTENTIALS IN YILO</vt:lpstr>
      <vt:lpstr>TOURISM POTENTIALS IN YILO</vt:lpstr>
      <vt:lpstr>TOURISM POTENTIALS IN YILO</vt:lpstr>
      <vt:lpstr>ADVANTAGES / BENEFITS</vt:lpstr>
      <vt:lpstr>TOURISM PRODUCT DEVELOPMENT</vt:lpstr>
      <vt:lpstr>PICTURES</vt:lpstr>
      <vt:lpstr>PICTURES</vt:lpstr>
      <vt:lpstr>PICTURES</vt:lpstr>
      <vt:lpstr>PICTURES</vt:lpstr>
      <vt:lpstr>PICTURES</vt:lpstr>
      <vt:lpstr>PICTURES</vt:lpstr>
      <vt:lpstr>PICTURES</vt:lpstr>
      <vt:lpstr>PICTURES</vt:lpstr>
      <vt:lpstr>GOVERNMENT SUPPORT</vt:lpstr>
      <vt:lpstr>SOME IMPROVEMENTs SO FAR</vt:lpstr>
      <vt:lpstr>FINANCIAL ANALYSIS / REVENUE</vt:lpstr>
      <vt:lpstr>FINANCIAL ANALYSIS / REVENUE</vt:lpstr>
      <vt:lpstr>FINANCIAL ANALYSIS / REVENUE</vt:lpstr>
      <vt:lpstr>  MODERN TOURISM  MODEL      (CONTERPOLARY STRACTERGY)</vt:lpstr>
      <vt:lpstr>  MODERN TOURISM  MODEL      (CONTERPOLARY STRACTERGY)</vt:lpstr>
      <vt:lpstr>CHALLENGIES FACING YILO TOURISM      MARKET</vt:lpstr>
      <vt:lpstr>WAY FORWARD / SUGGESTIONS</vt:lpstr>
      <vt:lpstr>CONCLUSIONS</vt:lpstr>
      <vt:lpstr>Thank you </vt:lpstr>
    </vt:vector>
  </TitlesOfParts>
  <Company>rg-adguard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Microsoft account</cp:lastModifiedBy>
  <cp:revision>89</cp:revision>
  <dcterms:created xsi:type="dcterms:W3CDTF">2022-12-15T18:13:58Z</dcterms:created>
  <dcterms:modified xsi:type="dcterms:W3CDTF">2023-04-14T13:54:11Z</dcterms:modified>
</cp:coreProperties>
</file>